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8" r:id="rId5"/>
    <p:sldId id="268" r:id="rId6"/>
    <p:sldId id="291" r:id="rId7"/>
    <p:sldId id="285" r:id="rId8"/>
    <p:sldId id="280" r:id="rId9"/>
    <p:sldId id="286" r:id="rId10"/>
    <p:sldId id="287" r:id="rId11"/>
    <p:sldId id="288" r:id="rId12"/>
    <p:sldId id="289" r:id="rId13"/>
    <p:sldId id="290" r:id="rId14"/>
    <p:sldId id="270" r:id="rId15"/>
    <p:sldId id="279" r:id="rId16"/>
    <p:sldId id="278" r:id="rId17"/>
    <p:sldId id="282" r:id="rId18"/>
    <p:sldId id="283" r:id="rId19"/>
    <p:sldId id="281" r:id="rId20"/>
    <p:sldId id="276" r:id="rId21"/>
    <p:sldId id="269" r:id="rId22"/>
    <p:sldId id="294" r:id="rId23"/>
    <p:sldId id="295" r:id="rId24"/>
    <p:sldId id="296" r:id="rId25"/>
    <p:sldId id="292" r:id="rId26"/>
    <p:sldId id="272" r:id="rId27"/>
    <p:sldId id="297" r:id="rId28"/>
    <p:sldId id="298" r:id="rId29"/>
    <p:sldId id="274" r:id="rId30"/>
    <p:sldId id="29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7004E6-C928-4F03-8646-FF293F7CE574}">
          <p14:sldIdLst>
            <p14:sldId id="258"/>
          </p14:sldIdLst>
        </p14:section>
        <p14:section name="Problem Statements" id="{17341743-147E-47CD-BD52-3F61389C64FC}">
          <p14:sldIdLst>
            <p14:sldId id="268"/>
            <p14:sldId id="291"/>
            <p14:sldId id="285"/>
            <p14:sldId id="280"/>
            <p14:sldId id="286"/>
            <p14:sldId id="287"/>
            <p14:sldId id="288"/>
            <p14:sldId id="289"/>
          </p14:sldIdLst>
        </p14:section>
        <p14:section name="Background" id="{90FC56A9-79F2-4CFE-A5A3-93BCFE6334EE}">
          <p14:sldIdLst>
            <p14:sldId id="290"/>
            <p14:sldId id="270"/>
            <p14:sldId id="279"/>
            <p14:sldId id="278"/>
            <p14:sldId id="282"/>
            <p14:sldId id="283"/>
            <p14:sldId id="281"/>
          </p14:sldIdLst>
        </p14:section>
        <p14:section name="Introduction" id="{984D1D4A-4570-45A0-84E6-4E35D178B2E0}">
          <p14:sldIdLst>
            <p14:sldId id="276"/>
            <p14:sldId id="269"/>
            <p14:sldId id="294"/>
            <p14:sldId id="295"/>
            <p14:sldId id="296"/>
            <p14:sldId id="292"/>
            <p14:sldId id="272"/>
            <p14:sldId id="297"/>
            <p14:sldId id="298"/>
            <p14:sldId id="274"/>
          </p14:sldIdLst>
        </p14:section>
        <p14:section name="Progress" id="{5359DE74-3041-4884-8568-350A546AFCFD}">
          <p14:sldIdLst>
            <p14:sldId id="293"/>
          </p14:sldIdLst>
        </p14:section>
        <p14:section name="Closing" id="{B916F591-03A9-4FBE-862A-53E0EE9B1A8C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4BC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7949" autoAdjust="0"/>
  </p:normalViewPr>
  <p:slideViewPr>
    <p:cSldViewPr snapToGrid="0" showGuides="1">
      <p:cViewPr>
        <p:scale>
          <a:sx n="80" d="100"/>
          <a:sy n="80" d="100"/>
        </p:scale>
        <p:origin x="696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4/5/2020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4/5/2020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2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7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2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86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8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1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7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5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4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69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4/5/2020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en/photo/143760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agilebacon.com/how-can-scrum-masters-help-their-teams-to-self-organiz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lickr.com/photos/obrashalomcampogrande/1174396118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xhere.com/en/photo/145638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" Type="http://schemas.openxmlformats.org/officeDocument/2006/relationships/image" Target="../media/image48.svg"/><Relationship Id="rId21" Type="http://schemas.openxmlformats.org/officeDocument/2006/relationships/image" Target="../media/image66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auldunay.com/your-testing-program-smart-ways-to-get-your-team-on-board/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capital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Pitch deck v0.1</a:t>
            </a:r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4F4B4A-5297-476A-B512-E8C0F572C124}"/>
              </a:ext>
            </a:extLst>
          </p:cNvPr>
          <p:cNvSpPr/>
          <p:nvPr/>
        </p:nvSpPr>
        <p:spPr>
          <a:xfrm>
            <a:off x="10071464" y="401973"/>
            <a:ext cx="1645920" cy="653143"/>
          </a:xfrm>
          <a:prstGeom prst="rect">
            <a:avLst/>
          </a:prstGeom>
          <a:solidFill>
            <a:srgbClr val="2C567A"/>
          </a:solidFill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it started…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3872C-2328-484B-95F2-7B7E3630850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rgbClr val="2C567A"/>
          </a:solidFill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925C6E-9F44-4F11-9437-BB3ABBAC206D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 </a:t>
            </a:r>
            <a:r>
              <a:rPr lang="en-US" sz="1800" b="1" dirty="0"/>
              <a:t>capital project </a:t>
            </a:r>
            <a:r>
              <a:rPr lang="en-US" sz="1800" dirty="0"/>
              <a:t>is a </a:t>
            </a:r>
            <a:r>
              <a:rPr lang="en-US" sz="1800" i="1" dirty="0"/>
              <a:t>long-term project </a:t>
            </a:r>
            <a:r>
              <a:rPr lang="en-US" sz="1800" dirty="0"/>
              <a:t>to </a:t>
            </a:r>
            <a:r>
              <a:rPr lang="en-US" sz="1800" i="1" dirty="0"/>
              <a:t>build</a:t>
            </a:r>
            <a:r>
              <a:rPr lang="en-US" sz="1800" dirty="0"/>
              <a:t>, </a:t>
            </a:r>
            <a:r>
              <a:rPr lang="en-US" sz="1800" i="1" dirty="0"/>
              <a:t>improve</a:t>
            </a:r>
            <a:r>
              <a:rPr lang="en-US" sz="1800" dirty="0"/>
              <a:t>, </a:t>
            </a:r>
            <a:r>
              <a:rPr lang="en-US" sz="1800" i="1" dirty="0"/>
              <a:t>maintain</a:t>
            </a:r>
            <a:r>
              <a:rPr lang="en-US" sz="1800" dirty="0"/>
              <a:t>, or </a:t>
            </a:r>
            <a:r>
              <a:rPr lang="en-US" sz="1800" i="1" dirty="0"/>
              <a:t>develop</a:t>
            </a:r>
            <a:r>
              <a:rPr lang="en-US" sz="1800" dirty="0"/>
              <a:t> a </a:t>
            </a:r>
            <a:r>
              <a:rPr lang="en-US" sz="1800" i="1" dirty="0"/>
              <a:t>capital asset </a:t>
            </a:r>
            <a:r>
              <a:rPr lang="en-US" sz="1800" dirty="0"/>
              <a:t>that involves a significant and consistent flow of investment.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Characteristics:</a:t>
            </a:r>
          </a:p>
          <a:p>
            <a:r>
              <a:rPr lang="en-US" sz="1800" dirty="0"/>
              <a:t>large scale</a:t>
            </a:r>
          </a:p>
          <a:p>
            <a:r>
              <a:rPr lang="en-US" sz="1800" dirty="0"/>
              <a:t>costs a lot of money, management, resources</a:t>
            </a:r>
          </a:p>
          <a:p>
            <a:r>
              <a:rPr lang="en-US" sz="1800" dirty="0"/>
              <a:t>lasts a long time</a:t>
            </a:r>
          </a:p>
          <a:p>
            <a:r>
              <a:rPr lang="en-US" sz="1800" dirty="0"/>
              <a:t>generally extremely complex</a:t>
            </a:r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925C6E-9F44-4F11-9437-BB3ABBAC206D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Asset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53278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Capital assets </a:t>
            </a:r>
            <a:r>
              <a:rPr lang="en-US" sz="1800" dirty="0"/>
              <a:t>include land, buildings, machinery, factories, vehicles, and computer equipment. </a:t>
            </a:r>
          </a:p>
          <a:p>
            <a:pPr marL="0" indent="0">
              <a:buNone/>
            </a:pPr>
            <a:r>
              <a:rPr lang="en-US" sz="1800" dirty="0"/>
              <a:t>Examples: construction projects such as building a new factory, adding a new pipeline or maintaining an old building. </a:t>
            </a:r>
          </a:p>
          <a:p>
            <a:pPr marL="0" indent="0">
              <a:buNone/>
            </a:pPr>
            <a:r>
              <a:rPr lang="en-US" sz="1800" dirty="0"/>
              <a:t>A business may start a capital project to </a:t>
            </a:r>
            <a:r>
              <a:rPr lang="en-US" sz="1800" i="1" dirty="0"/>
              <a:t>increase growth </a:t>
            </a:r>
            <a:r>
              <a:rPr lang="en-US" sz="1800" dirty="0"/>
              <a:t>or to </a:t>
            </a:r>
            <a:r>
              <a:rPr lang="en-US" sz="1800" i="1" dirty="0"/>
              <a:t>maintain assets</a:t>
            </a:r>
            <a:r>
              <a:rPr lang="en-US" sz="1800" dirty="0"/>
              <a:t>. A company may </a:t>
            </a:r>
            <a:r>
              <a:rPr lang="en-US" sz="1800" i="1" dirty="0"/>
              <a:t>invest</a:t>
            </a:r>
            <a:r>
              <a:rPr lang="en-US" sz="1800" dirty="0"/>
              <a:t> in new facilities, a manufacturing process, or internal systems.</a:t>
            </a:r>
          </a:p>
          <a:p>
            <a:pPr marL="0" indent="0">
              <a:buNone/>
            </a:pPr>
            <a:r>
              <a:rPr lang="en-US" sz="1800" b="1" dirty="0"/>
              <a:t>Capitals</a:t>
            </a:r>
            <a:r>
              <a:rPr lang="en-US" sz="1800" dirty="0"/>
              <a:t> are elements that are needed for a business to be able to deliver its products and/or services; anything that increases one’s ability to generate value. </a:t>
            </a:r>
          </a:p>
          <a:p>
            <a:pPr marL="0" indent="0">
              <a:buNone/>
            </a:pPr>
            <a:r>
              <a:rPr lang="en-US" sz="1800" b="1" dirty="0"/>
              <a:t>Asset</a:t>
            </a:r>
            <a:r>
              <a:rPr lang="en-US" sz="1800" dirty="0"/>
              <a:t> is a useful or valuable thing, person, or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Placeholder 9" descr="The tower of the city&#10;&#10;Description automatically generated">
            <a:extLst>
              <a:ext uri="{FF2B5EF4-FFF2-40B4-BE49-F238E27FC236}">
                <a16:creationId xmlns:a16="http://schemas.microsoft.com/office/drawing/2014/main" id="{F12436C9-449D-4DF5-9634-2D121DB03D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98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psychological capital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Positive psychological capital </a:t>
            </a:r>
            <a:r>
              <a:rPr lang="en-US" sz="1800" dirty="0"/>
              <a:t>is the positive and developmental state of an individual as characterized by high self-efficacy, optimism, hope and resiliency.</a:t>
            </a:r>
          </a:p>
          <a:p>
            <a:pPr marL="0" indent="0">
              <a:buNone/>
            </a:pPr>
            <a:r>
              <a:rPr lang="en-US" sz="1800" dirty="0"/>
              <a:t>Classical psychological goals:</a:t>
            </a:r>
          </a:p>
          <a:p>
            <a:r>
              <a:rPr lang="en-US" sz="1800" dirty="0"/>
              <a:t>Help ordinary people to live a more productive and meaningful life.</a:t>
            </a:r>
          </a:p>
          <a:p>
            <a:r>
              <a:rPr lang="en-US" sz="1800" dirty="0"/>
              <a:t>A full realization of the potential that exists in the human being.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25C6E-9F44-4F11-9437-BB3ABBAC206D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21978830-A506-4ED7-814B-294843DB4C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81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2 branches of positive psychology: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Positive organizational scholarship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Positive organizational behavior </a:t>
            </a:r>
            <a:r>
              <a:rPr lang="en-US" sz="1800" dirty="0"/>
              <a:t>(POB), focuses on valid measures of positive- psychological states that are open to development and have impact on desired employee attitudes, behaviors, and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25C6E-9F44-4F11-9437-BB3ABBAC206D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768B026-A859-4773-B6C5-910C5C6AE7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900" r="3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3376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925C6E-9F44-4F11-9437-BB3ABBAC206D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psychological Capital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75" y="1597017"/>
            <a:ext cx="4646994" cy="488484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4 psychological resources/constructs/capitals: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Hope</a:t>
            </a:r>
            <a:r>
              <a:rPr lang="en-US" sz="1800" dirty="0"/>
              <a:t> – a positive motivational state where two basic elements - successful feeling of agency (or goal oriented determination) and pathways (or proactively planning to achieve those goals) interact.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Efficacy</a:t>
            </a:r>
            <a:r>
              <a:rPr lang="en-US" sz="1800" dirty="0"/>
              <a:t> – people's confidence in their ability to achieve a specific goal in a specific situation.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Resilience</a:t>
            </a:r>
            <a:r>
              <a:rPr lang="en-US" sz="1800" dirty="0"/>
              <a:t> – a positive way of coping with adversity or distress; an ability to recuperate from stress, conflict, failure, change or increase in responsibility.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Optimism</a:t>
            </a:r>
            <a:r>
              <a:rPr lang="en-US" sz="1800" dirty="0"/>
              <a:t> – a realistic construct that regards what an employee can or cannot do, as such, optimism reinforces efficacy and hope.</a:t>
            </a:r>
          </a:p>
          <a:p>
            <a:pPr marL="0" indent="0">
              <a:buNone/>
            </a:pPr>
            <a:r>
              <a:rPr lang="en-US" sz="1800" dirty="0"/>
              <a:t>Also known as the </a:t>
            </a:r>
            <a:r>
              <a:rPr lang="en-US" sz="1800" b="1" dirty="0"/>
              <a:t>HERO</a:t>
            </a:r>
            <a:r>
              <a:rPr lang="en-US" sz="1800" dirty="0"/>
              <a:t> within.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Placeholder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78C5F33-4BFB-4BE7-A2AC-A61E0E121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708" r="16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25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46642B-9010-4F78-80B9-08C82B8C76A7}"/>
              </a:ext>
            </a:extLst>
          </p:cNvPr>
          <p:cNvSpPr/>
          <p:nvPr/>
        </p:nvSpPr>
        <p:spPr>
          <a:xfrm>
            <a:off x="4036305" y="335444"/>
            <a:ext cx="4036423" cy="1837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07729-2042-4882-AD15-26F2690E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</a:t>
            </a:r>
            <a:br>
              <a:rPr lang="en-US" dirty="0"/>
            </a:br>
            <a:r>
              <a:rPr lang="en-US" dirty="0"/>
              <a:t>Breakdown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C266ED-15CD-4718-A4B8-1E93B23B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F7888-99EB-45DC-B86D-5F60A09AA933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C6C4AC-B6B2-4123-8113-126F11237442}"/>
              </a:ext>
            </a:extLst>
          </p:cNvPr>
          <p:cNvSpPr/>
          <p:nvPr/>
        </p:nvSpPr>
        <p:spPr>
          <a:xfrm>
            <a:off x="4449389" y="579275"/>
            <a:ext cx="1449977" cy="62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Capital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77FF3-E764-4A5C-90EB-7B11CE5B3B52}"/>
              </a:ext>
            </a:extLst>
          </p:cNvPr>
          <p:cNvSpPr/>
          <p:nvPr/>
        </p:nvSpPr>
        <p:spPr>
          <a:xfrm>
            <a:off x="6221748" y="579276"/>
            <a:ext cx="1449977" cy="62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Financial Capital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2C05E-55D1-4E1D-B193-E951E5B6E8F0}"/>
              </a:ext>
            </a:extLst>
          </p:cNvPr>
          <p:cNvSpPr/>
          <p:nvPr/>
        </p:nvSpPr>
        <p:spPr>
          <a:xfrm>
            <a:off x="5363954" y="1375448"/>
            <a:ext cx="1449977" cy="627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Intellectual Capital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C6FFAB-2284-491A-863A-CBB02CC88337}"/>
              </a:ext>
            </a:extLst>
          </p:cNvPr>
          <p:cNvSpPr/>
          <p:nvPr/>
        </p:nvSpPr>
        <p:spPr>
          <a:xfrm>
            <a:off x="1086751" y="2518020"/>
            <a:ext cx="3232891" cy="4091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Human Capital</a:t>
            </a:r>
          </a:p>
          <a:p>
            <a:pPr algn="ctr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Knowledge and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Work-related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Competencies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Vocational qualification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Emotional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Entrepreneurial spirit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Employee loyalty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Employee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DAF21-8219-489D-A4F7-603EC8935D9E}"/>
              </a:ext>
            </a:extLst>
          </p:cNvPr>
          <p:cNvSpPr/>
          <p:nvPr/>
        </p:nvSpPr>
        <p:spPr>
          <a:xfrm>
            <a:off x="4472496" y="2518019"/>
            <a:ext cx="3232891" cy="4091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Relational Capital</a:t>
            </a:r>
          </a:p>
          <a:p>
            <a:pPr algn="ctr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Formal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Informal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Partnerships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Alliances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Brand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Corporate reputation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 loyalty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Licensing agreements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Distribution agreements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Joint venture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0F052-B82C-4903-95DC-1D7459EC1B91}"/>
              </a:ext>
            </a:extLst>
          </p:cNvPr>
          <p:cNvSpPr/>
          <p:nvPr/>
        </p:nvSpPr>
        <p:spPr>
          <a:xfrm>
            <a:off x="7858239" y="2522014"/>
            <a:ext cx="3232891" cy="4087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Structural Capital</a:t>
            </a:r>
          </a:p>
          <a:p>
            <a:pPr algn="ctr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Organizational culture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Corporate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Social capital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Management philosophy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Processes and routines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Formal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Informal routines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Management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Intellectual property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Brand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and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Codified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Patents/copyrights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Trade secrets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65032AE-2850-47F5-BCA7-A03EA15DA4DE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4138293" y="567370"/>
            <a:ext cx="515555" cy="338574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F846A59-0ADD-4449-B58A-2A9AE83D647C}"/>
              </a:ext>
            </a:extLst>
          </p:cNvPr>
          <p:cNvCxnSpPr>
            <a:stCxn id="12" idx="0"/>
            <a:endCxn id="8" idx="2"/>
          </p:cNvCxnSpPr>
          <p:nvPr/>
        </p:nvCxnSpPr>
        <p:spPr>
          <a:xfrm rot="16200000" flipV="1">
            <a:off x="7522040" y="569369"/>
            <a:ext cx="519549" cy="338574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EF2698-013D-41F4-AC6C-8964BF1ACE2A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6088942" y="2002465"/>
            <a:ext cx="1" cy="51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0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the Capital Project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3872C-2328-484B-95F2-7B7E3630850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rgbClr val="2C567A"/>
          </a:solidFill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6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capital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03887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“An </a:t>
            </a:r>
            <a:r>
              <a:rPr lang="en-US" sz="2800" i="1" dirty="0"/>
              <a:t>online </a:t>
            </a:r>
            <a:r>
              <a:rPr lang="en-US" sz="2800" dirty="0"/>
              <a:t>(and offline) </a:t>
            </a:r>
            <a:r>
              <a:rPr lang="en-US" sz="2800" b="1" i="1" dirty="0"/>
              <a:t>ecosystem</a:t>
            </a:r>
            <a:r>
              <a:rPr lang="en-US" sz="2800" dirty="0"/>
              <a:t> that offers </a:t>
            </a:r>
            <a:r>
              <a:rPr lang="en-US" sz="2800" b="1" dirty="0"/>
              <a:t>portfolio</a:t>
            </a:r>
            <a:r>
              <a:rPr lang="en-US" sz="2800" dirty="0"/>
              <a:t> </a:t>
            </a:r>
            <a:r>
              <a:rPr lang="en-US" sz="2800" i="1" dirty="0"/>
              <a:t>repository</a:t>
            </a:r>
            <a:r>
              <a:rPr lang="en-US" sz="2800" dirty="0"/>
              <a:t> </a:t>
            </a:r>
            <a:r>
              <a:rPr lang="en-US" sz="2800" i="1" dirty="0"/>
              <a:t>system</a:t>
            </a:r>
            <a:r>
              <a:rPr lang="en-US" sz="2800" dirty="0"/>
              <a:t> and allows members to </a:t>
            </a:r>
            <a:r>
              <a:rPr lang="en-US" sz="2800" b="1" i="1" dirty="0"/>
              <a:t>contribute</a:t>
            </a:r>
            <a:r>
              <a:rPr lang="en-US" sz="2800" dirty="0"/>
              <a:t> in </a:t>
            </a:r>
            <a:r>
              <a:rPr lang="en-US" sz="2800" i="1" dirty="0"/>
              <a:t>solo</a:t>
            </a:r>
            <a:r>
              <a:rPr lang="en-US" sz="2800" dirty="0"/>
              <a:t> or </a:t>
            </a:r>
            <a:r>
              <a:rPr lang="en-US" sz="2800" i="1" dirty="0"/>
              <a:t>group</a:t>
            </a:r>
            <a:r>
              <a:rPr lang="en-US" sz="2800" dirty="0"/>
              <a:t> </a:t>
            </a:r>
            <a:r>
              <a:rPr lang="en-US" sz="2800" b="1" i="1" dirty="0"/>
              <a:t>projects</a:t>
            </a:r>
            <a:r>
              <a:rPr lang="en-US" sz="2800" dirty="0"/>
              <a:t> for community </a:t>
            </a:r>
            <a:r>
              <a:rPr lang="en-US" sz="2800" b="1" i="1" dirty="0"/>
              <a:t>learning </a:t>
            </a:r>
            <a:r>
              <a:rPr lang="en-US" sz="2800" dirty="0"/>
              <a:t>and </a:t>
            </a:r>
            <a:r>
              <a:rPr lang="en-US" sz="2800" b="1" i="1" dirty="0"/>
              <a:t>improvement</a:t>
            </a:r>
            <a:r>
              <a:rPr lang="en-US" sz="2800" dirty="0"/>
              <a:t>.”</a:t>
            </a:r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D1DF5-8F9A-4E69-8253-6974C5D43BE3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97F10-08CF-4781-BBFF-5C7344D2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57C1-2370-4B3A-85B6-E7B98E448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Referred to as “repository” or simply “</a:t>
            </a:r>
            <a:r>
              <a:rPr lang="en-US" sz="1600" b="1" dirty="0"/>
              <a:t>repo</a:t>
            </a:r>
            <a:r>
              <a:rPr lang="en-US" sz="1600" dirty="0"/>
              <a:t>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platform</a:t>
            </a:r>
            <a:r>
              <a:rPr lang="en-US" sz="1600" dirty="0"/>
              <a:t> where </a:t>
            </a:r>
            <a:r>
              <a:rPr lang="en-US" sz="1600" i="1" dirty="0"/>
              <a:t>contributors</a:t>
            </a:r>
            <a:r>
              <a:rPr lang="en-US" sz="1600" dirty="0"/>
              <a:t> put all the </a:t>
            </a:r>
            <a:r>
              <a:rPr lang="en-US" sz="1600" i="1" dirty="0"/>
              <a:t>working files </a:t>
            </a:r>
            <a:r>
              <a:rPr lang="en-US" sz="1600" dirty="0"/>
              <a:t>and </a:t>
            </a:r>
            <a:r>
              <a:rPr lang="en-US" sz="1600" i="1" dirty="0"/>
              <a:t>documents</a:t>
            </a:r>
            <a:r>
              <a:rPr lang="en-US" sz="1600" dirty="0"/>
              <a:t>. It serves as </a:t>
            </a:r>
            <a:r>
              <a:rPr lang="en-US" sz="1600" i="1" dirty="0"/>
              <a:t>file</a:t>
            </a:r>
            <a:r>
              <a:rPr lang="en-US" sz="1600" dirty="0"/>
              <a:t> </a:t>
            </a:r>
            <a:r>
              <a:rPr lang="en-US" sz="1600" i="1" dirty="0"/>
              <a:t>system</a:t>
            </a:r>
            <a:r>
              <a:rPr lang="en-US" sz="1600" dirty="0"/>
              <a:t>, </a:t>
            </a:r>
            <a:r>
              <a:rPr lang="en-US" sz="1600" i="1" dirty="0"/>
              <a:t>storage</a:t>
            </a:r>
            <a:r>
              <a:rPr lang="en-US" sz="1600" dirty="0"/>
              <a:t>, </a:t>
            </a:r>
            <a:r>
              <a:rPr lang="en-US" sz="1600" i="1" dirty="0"/>
              <a:t>version</a:t>
            </a:r>
            <a:r>
              <a:rPr lang="en-US" sz="1600" dirty="0"/>
              <a:t> control, and </a:t>
            </a:r>
            <a:r>
              <a:rPr lang="en-US" sz="1600" i="1" dirty="0"/>
              <a:t>archive</a:t>
            </a:r>
            <a:r>
              <a:rPr lang="en-US" sz="16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Recommended platforms: </a:t>
            </a:r>
            <a:r>
              <a:rPr lang="en-US" sz="1600" dirty="0" err="1"/>
              <a:t>Github</a:t>
            </a:r>
            <a:r>
              <a:rPr lang="en-US" sz="1600" dirty="0"/>
              <a:t>, </a:t>
            </a:r>
            <a:r>
              <a:rPr lang="en-US" sz="1600" dirty="0" err="1"/>
              <a:t>Sourcetree</a:t>
            </a:r>
            <a:r>
              <a:rPr lang="en-US" sz="16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38626-C656-4108-A412-5C83FE4B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65BB6-D923-4B35-8C07-72159D1365C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Portfolio Repository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A88012-3138-4BFB-BDDC-311358F5FFE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7" y="1399161"/>
            <a:ext cx="4487093" cy="30835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system/regulation </a:t>
            </a:r>
            <a:r>
              <a:rPr lang="en-US" dirty="0"/>
              <a:t>that defines how the Capital Project works, including the portfolio repository system, citizenship, meetings, project execution and documentation.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central system is maintained and refined by the </a:t>
            </a:r>
            <a:r>
              <a:rPr lang="en-US" b="1" i="1" dirty="0"/>
              <a:t>council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council is limited to 30 people. The council members are reviewed and assessed every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Revision/authorization of the central system is done in a </a:t>
            </a:r>
            <a:r>
              <a:rPr lang="en-US" b="1" i="1" dirty="0"/>
              <a:t>council meeting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council meeting is conducted at least once every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Official members of the Capital Project is referred to as a </a:t>
            </a:r>
            <a:r>
              <a:rPr lang="en-US" b="1" dirty="0"/>
              <a:t>citizen</a:t>
            </a:r>
            <a:r>
              <a:rPr lang="en-US" dirty="0"/>
              <a:t>. A citizen can propose him/herself or be recommended to be a council member.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162B3C-E502-494A-86A3-C86C4ABFCB56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The Central System</a:t>
            </a:r>
          </a:p>
        </p:txBody>
      </p:sp>
      <p:pic>
        <p:nvPicPr>
          <p:cNvPr id="14" name="Picture Placeholder 13" descr="Network">
            <a:extLst>
              <a:ext uri="{FF2B5EF4-FFF2-40B4-BE49-F238E27FC236}">
                <a16:creationId xmlns:a16="http://schemas.microsoft.com/office/drawing/2014/main" id="{F6EB5115-AFA1-4DA2-A829-D794E87EBD4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" r="13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2CABB-81CC-4503-99E0-62F88773365C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Placeholder 17" descr="Server">
            <a:extLst>
              <a:ext uri="{FF2B5EF4-FFF2-40B4-BE49-F238E27FC236}">
                <a16:creationId xmlns:a16="http://schemas.microsoft.com/office/drawing/2014/main" id="{6782B834-025A-4352-90DB-5EB4F68B803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74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it started:</a:t>
            </a:r>
          </a:p>
          <a:p>
            <a:r>
              <a:rPr lang="en-US" dirty="0"/>
              <a:t>current undesirable situation, its impacts, and the ideal state we prefer instead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3872C-2328-484B-95F2-7B7E3630850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rgbClr val="2C567A"/>
          </a:solidFill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ECD90-114B-4EAF-9745-3CD2DBEA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50C055-217D-49A3-B57C-032A82E5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4" y="1825625"/>
            <a:ext cx="10631905" cy="435133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A series of tasks that is planned, designed, and executed to achieve a particular aim.</a:t>
            </a:r>
          </a:p>
          <a:p>
            <a:r>
              <a:rPr lang="en-US" sz="1600" dirty="0"/>
              <a:t>There are 2 types of projects: </a:t>
            </a:r>
            <a:r>
              <a:rPr lang="en-US" sz="1600" i="1" dirty="0"/>
              <a:t>solo project </a:t>
            </a:r>
            <a:r>
              <a:rPr lang="en-US" sz="1600" dirty="0"/>
              <a:t>(designed and executed by 1 person) and </a:t>
            </a:r>
            <a:r>
              <a:rPr lang="en-US" sz="1600" i="1" dirty="0"/>
              <a:t>group project</a:t>
            </a:r>
            <a:r>
              <a:rPr lang="en-US" sz="1600" dirty="0"/>
              <a:t> (designed and executed by more than 1 person).</a:t>
            </a:r>
          </a:p>
          <a:p>
            <a:r>
              <a:rPr lang="en-US" sz="1600" dirty="0"/>
              <a:t>A project is </a:t>
            </a:r>
            <a:r>
              <a:rPr lang="en-US" sz="1600" b="1" i="1" dirty="0"/>
              <a:t>initiated</a:t>
            </a:r>
            <a:r>
              <a:rPr lang="en-US" sz="1600" dirty="0"/>
              <a:t> by 1 or more </a:t>
            </a:r>
            <a:r>
              <a:rPr lang="en-US" sz="1600" b="1" dirty="0"/>
              <a:t>customers</a:t>
            </a:r>
            <a:r>
              <a:rPr lang="en-US" sz="1600" dirty="0"/>
              <a:t>. These customers are responsible to </a:t>
            </a:r>
            <a:r>
              <a:rPr lang="en-US" sz="1600" b="1" i="1" dirty="0"/>
              <a:t>define</a:t>
            </a:r>
            <a:r>
              <a:rPr lang="en-US" sz="1600" dirty="0"/>
              <a:t> the </a:t>
            </a:r>
            <a:r>
              <a:rPr lang="en-US" sz="1600" i="1" dirty="0"/>
              <a:t>project requirements</a:t>
            </a:r>
            <a:r>
              <a:rPr lang="en-US" sz="1600" dirty="0"/>
              <a:t>, project </a:t>
            </a:r>
            <a:r>
              <a:rPr lang="en-US" sz="1600" i="1" dirty="0"/>
              <a:t>specification</a:t>
            </a:r>
            <a:r>
              <a:rPr lang="en-US" sz="1600" dirty="0"/>
              <a:t> and </a:t>
            </a:r>
            <a:r>
              <a:rPr lang="en-US" sz="1600" i="1" dirty="0"/>
              <a:t>deliverable expectations</a:t>
            </a:r>
            <a:r>
              <a:rPr lang="en-US" sz="1600" dirty="0"/>
              <a:t>.</a:t>
            </a:r>
          </a:p>
          <a:p>
            <a:r>
              <a:rPr lang="en-US" sz="1600" dirty="0"/>
              <a:t>A project is </a:t>
            </a:r>
            <a:r>
              <a:rPr lang="en-US" sz="1600" b="1" i="1" dirty="0"/>
              <a:t>executed</a:t>
            </a:r>
            <a:r>
              <a:rPr lang="en-US" sz="1600" dirty="0"/>
              <a:t> by 1 or more </a:t>
            </a:r>
            <a:r>
              <a:rPr lang="en-US" sz="1600" b="1" dirty="0"/>
              <a:t>creators</a:t>
            </a:r>
            <a:r>
              <a:rPr lang="en-US" sz="1600" dirty="0"/>
              <a:t> (co-creators). They are responsible to </a:t>
            </a:r>
            <a:r>
              <a:rPr lang="en-US" sz="1600" b="1" i="1" dirty="0"/>
              <a:t>design</a:t>
            </a:r>
            <a:r>
              <a:rPr lang="en-US" sz="1600" dirty="0"/>
              <a:t>, </a:t>
            </a:r>
            <a:r>
              <a:rPr lang="en-US" sz="1600" b="1" i="1" dirty="0"/>
              <a:t>create</a:t>
            </a:r>
            <a:r>
              <a:rPr lang="en-US" sz="1600" dirty="0"/>
              <a:t> and </a:t>
            </a:r>
            <a:r>
              <a:rPr lang="en-US" sz="1600" b="1" i="1" dirty="0"/>
              <a:t>finish</a:t>
            </a:r>
            <a:r>
              <a:rPr lang="en-US" sz="1600" dirty="0"/>
              <a:t> the project based on the project requirements.</a:t>
            </a:r>
          </a:p>
          <a:p>
            <a:r>
              <a:rPr lang="en-US" sz="1600" dirty="0"/>
              <a:t>A project’s deliverable is </a:t>
            </a:r>
            <a:r>
              <a:rPr lang="en-US" sz="1600" b="1" i="1" dirty="0"/>
              <a:t>tested</a:t>
            </a:r>
            <a:r>
              <a:rPr lang="en-US" sz="1600" dirty="0"/>
              <a:t> and </a:t>
            </a:r>
            <a:r>
              <a:rPr lang="en-US" sz="1600" b="1" i="1" dirty="0"/>
              <a:t>reviewed</a:t>
            </a:r>
            <a:r>
              <a:rPr lang="en-US" sz="1600" dirty="0"/>
              <a:t> by </a:t>
            </a:r>
            <a:r>
              <a:rPr lang="en-US" sz="1600" b="1" dirty="0"/>
              <a:t>consumers</a:t>
            </a:r>
            <a:r>
              <a:rPr lang="en-US" sz="1600" dirty="0"/>
              <a:t>. Consumers can </a:t>
            </a:r>
            <a:r>
              <a:rPr lang="en-US" sz="1600" b="1" i="1" dirty="0"/>
              <a:t>give</a:t>
            </a:r>
            <a:r>
              <a:rPr lang="en-US" sz="1600" dirty="0"/>
              <a:t> </a:t>
            </a:r>
            <a:r>
              <a:rPr lang="en-US" sz="1600" b="1" i="1" dirty="0"/>
              <a:t>score</a:t>
            </a:r>
            <a:r>
              <a:rPr lang="en-US" sz="1600" dirty="0"/>
              <a:t> and </a:t>
            </a:r>
            <a:r>
              <a:rPr lang="en-US" sz="1600" b="1" i="1" dirty="0"/>
              <a:t>feedback</a:t>
            </a:r>
            <a:r>
              <a:rPr lang="en-US" sz="1600" dirty="0"/>
              <a:t>, </a:t>
            </a:r>
            <a:r>
              <a:rPr lang="en-US" sz="1600" b="1" i="1" dirty="0"/>
              <a:t>pinpoint</a:t>
            </a:r>
            <a:r>
              <a:rPr lang="en-US" sz="1600" dirty="0"/>
              <a:t> </a:t>
            </a:r>
            <a:r>
              <a:rPr lang="en-US" sz="1600" b="1" i="1" dirty="0"/>
              <a:t>defects</a:t>
            </a:r>
            <a:r>
              <a:rPr lang="en-US" sz="1600" dirty="0"/>
              <a:t>/</a:t>
            </a:r>
            <a:r>
              <a:rPr lang="en-US" sz="1600" b="1" i="1" dirty="0"/>
              <a:t>errors</a:t>
            </a:r>
            <a:r>
              <a:rPr lang="en-US" sz="1600" dirty="0"/>
              <a:t>, and </a:t>
            </a:r>
            <a:r>
              <a:rPr lang="en-US" sz="1600" b="1" i="1" dirty="0"/>
              <a:t>give</a:t>
            </a:r>
            <a:r>
              <a:rPr lang="en-US" sz="1600" dirty="0"/>
              <a:t> </a:t>
            </a:r>
            <a:r>
              <a:rPr lang="en-US" sz="1600" b="1" i="1" dirty="0"/>
              <a:t>potential improvements </a:t>
            </a:r>
            <a:r>
              <a:rPr lang="en-US" sz="1600" dirty="0"/>
              <a:t>or </a:t>
            </a:r>
            <a:r>
              <a:rPr lang="en-US" sz="1600" b="1" i="1" dirty="0"/>
              <a:t>features</a:t>
            </a:r>
            <a:r>
              <a:rPr lang="en-US" sz="1600" dirty="0"/>
              <a:t> to add in future releases.</a:t>
            </a:r>
          </a:p>
          <a:p>
            <a:r>
              <a:rPr lang="en-US" sz="1600" dirty="0"/>
              <a:t>A person can be customer and creator in the same project.</a:t>
            </a:r>
          </a:p>
          <a:p>
            <a:r>
              <a:rPr lang="en-US" sz="1600" dirty="0"/>
              <a:t>A project should have </a:t>
            </a:r>
            <a:r>
              <a:rPr lang="en-US" sz="1600" b="1" dirty="0"/>
              <a:t>deliverable</a:t>
            </a:r>
            <a:r>
              <a:rPr lang="en-US" sz="1600" dirty="0"/>
              <a:t>. Deliverables can be in form of document, video, application, website, or product (software/hardware).</a:t>
            </a:r>
          </a:p>
          <a:p>
            <a:r>
              <a:rPr lang="en-US" sz="1600" dirty="0"/>
              <a:t>Examples of projects: creating a cooking tutorial video; designing an infographic about first aid; building a reminder mobile application; creating a short movie; building a house alarm system.</a:t>
            </a:r>
          </a:p>
          <a:p>
            <a:r>
              <a:rPr lang="en-US" sz="1600" dirty="0"/>
              <a:t>A project’s complexity level will be assessed and categorized.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D9535BA-9D46-456E-8A06-0FA2D207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5B1C3-4099-410C-95FE-6D0BC5C53082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52CABB-81CC-4503-99E0-62F88773365C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D97F10-08CF-4781-BBFF-5C7344D2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 &amp;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57C1-2370-4B3A-85B6-E7B98E448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7"/>
            <a:ext cx="4697182" cy="359258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Cycle</a:t>
            </a:r>
            <a:r>
              <a:rPr lang="en-US" dirty="0"/>
              <a:t> is a time unit used in the Capital Project. One cycle is a </a:t>
            </a:r>
            <a:r>
              <a:rPr lang="en-US" i="1" dirty="0"/>
              <a:t>6-month period </a:t>
            </a:r>
            <a:r>
              <a:rPr lang="en-US" dirty="0"/>
              <a:t>(Jan - Jul, Jun - Dec).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cycle meeting </a:t>
            </a:r>
            <a:r>
              <a:rPr lang="en-US" dirty="0"/>
              <a:t>will be conducted at the end of every cycle. </a:t>
            </a:r>
            <a:r>
              <a:rPr lang="en-US" sz="1600" dirty="0"/>
              <a:t>Cycle meeting can be joined by citizens from different circles, depending on the situation and availability.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purpose of cycle meeting is to </a:t>
            </a:r>
            <a:r>
              <a:rPr lang="en-US" i="1" dirty="0"/>
              <a:t>review</a:t>
            </a:r>
            <a:r>
              <a:rPr lang="en-US" dirty="0"/>
              <a:t> the cycle and circle that is about to end, and </a:t>
            </a:r>
            <a:r>
              <a:rPr lang="en-US" i="1" dirty="0"/>
              <a:t>plan</a:t>
            </a:r>
            <a:r>
              <a:rPr lang="en-US" dirty="0"/>
              <a:t> the next cycle and circle.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In every cycle iteration, each citizen </a:t>
            </a:r>
            <a:r>
              <a:rPr lang="en-US" dirty="0"/>
              <a:t>should </a:t>
            </a:r>
            <a:r>
              <a:rPr lang="en-US" i="1" dirty="0"/>
              <a:t>create</a:t>
            </a:r>
            <a:r>
              <a:rPr lang="en-US" dirty="0"/>
              <a:t> </a:t>
            </a:r>
            <a:r>
              <a:rPr lang="en-US" b="1" dirty="0"/>
              <a:t>cycle commitments </a:t>
            </a:r>
            <a:r>
              <a:rPr lang="en-US" dirty="0"/>
              <a:t>for the upcoming cycle, and </a:t>
            </a:r>
            <a:r>
              <a:rPr lang="en-US" i="1" dirty="0"/>
              <a:t>review</a:t>
            </a:r>
            <a:r>
              <a:rPr lang="en-US" dirty="0"/>
              <a:t> his/her cycle commitments from the ongoing cycle.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138626-C656-4108-A412-5C83FE4B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265BB6-D923-4B35-8C07-72159D1365C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cycle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A88012-3138-4BFB-BDDC-311358F5FFE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6489" y="120317"/>
            <a:ext cx="5665989" cy="43623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circle</a:t>
            </a:r>
            <a:r>
              <a:rPr lang="en-US" dirty="0"/>
              <a:t> is a small-to-medium group of people who are expected to collaborate during a cycle. A circle is rearranged every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circle conducts </a:t>
            </a:r>
            <a:r>
              <a:rPr lang="en-US" b="1" dirty="0"/>
              <a:t>circle meeting </a:t>
            </a:r>
            <a:r>
              <a:rPr lang="en-US" dirty="0"/>
              <a:t>every month (direct/virtual meeting).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circle meeting, citizens can discuss their </a:t>
            </a:r>
            <a:r>
              <a:rPr lang="en-US" i="1" dirty="0"/>
              <a:t>cycle progress</a:t>
            </a:r>
            <a:r>
              <a:rPr lang="en-US" dirty="0"/>
              <a:t>, </a:t>
            </a:r>
            <a:r>
              <a:rPr lang="en-US" i="1" dirty="0"/>
              <a:t>ongoing</a:t>
            </a:r>
            <a:r>
              <a:rPr lang="en-US" dirty="0"/>
              <a:t> and </a:t>
            </a:r>
            <a:r>
              <a:rPr lang="en-US" i="1" dirty="0"/>
              <a:t>future</a:t>
            </a:r>
            <a:r>
              <a:rPr lang="en-US" dirty="0"/>
              <a:t> </a:t>
            </a:r>
            <a:r>
              <a:rPr lang="en-US" i="1" dirty="0"/>
              <a:t>projects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circle meeting, there will be </a:t>
            </a:r>
            <a:r>
              <a:rPr lang="en-US" b="1" dirty="0"/>
              <a:t>coaching class</a:t>
            </a:r>
            <a:r>
              <a:rPr lang="en-US" dirty="0"/>
              <a:t>. A coaching class is a session where 1 citizen acts as a </a:t>
            </a:r>
            <a:r>
              <a:rPr lang="en-US" b="1" dirty="0"/>
              <a:t>coach</a:t>
            </a:r>
            <a:r>
              <a:rPr lang="en-US" dirty="0"/>
              <a:t> to share </a:t>
            </a:r>
            <a:r>
              <a:rPr lang="en-US" i="1" dirty="0"/>
              <a:t>knowledge/idea/skill </a:t>
            </a:r>
            <a:r>
              <a:rPr lang="en-US" dirty="0"/>
              <a:t>to participants. Each citizen should be a coach at least once in every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cycle lasts for about </a:t>
            </a:r>
            <a:r>
              <a:rPr lang="en-US" i="1" dirty="0"/>
              <a:t>15 minutes</a:t>
            </a:r>
            <a:r>
              <a:rPr lang="en-US" dirty="0"/>
              <a:t>. The coach is accompanied by a personally-created </a:t>
            </a:r>
            <a:r>
              <a:rPr lang="en-US" i="1" dirty="0"/>
              <a:t>presentation/infographic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schedule of coaches can be predetermined, randomized, voted, or voluntary. The topic can be predetermined, voted, randomized, or free up to the coach.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162B3C-E502-494A-86A3-C86C4ABFCB56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circle</a:t>
            </a:r>
          </a:p>
        </p:txBody>
      </p:sp>
      <p:pic>
        <p:nvPicPr>
          <p:cNvPr id="12" name="Picture Placeholder 11" descr="Circles with arrows">
            <a:extLst>
              <a:ext uri="{FF2B5EF4-FFF2-40B4-BE49-F238E27FC236}">
                <a16:creationId xmlns:a16="http://schemas.microsoft.com/office/drawing/2014/main" id="{EF91F32D-8D06-4DF1-A660-A7795B8460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Circles with lines">
            <a:extLst>
              <a:ext uri="{FF2B5EF4-FFF2-40B4-BE49-F238E27FC236}">
                <a16:creationId xmlns:a16="http://schemas.microsoft.com/office/drawing/2014/main" id="{A369D708-EDE5-4295-AA10-6AE5CDD6F9D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" r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53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build="p"/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val 117">
            <a:extLst>
              <a:ext uri="{FF2B5EF4-FFF2-40B4-BE49-F238E27FC236}">
                <a16:creationId xmlns:a16="http://schemas.microsoft.com/office/drawing/2014/main" id="{E0336E88-51AA-4801-89EA-9CBA04E8B5D7}"/>
              </a:ext>
            </a:extLst>
          </p:cNvPr>
          <p:cNvSpPr/>
          <p:nvPr/>
        </p:nvSpPr>
        <p:spPr>
          <a:xfrm>
            <a:off x="1430388" y="1743610"/>
            <a:ext cx="3300860" cy="3142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F9107-DC8F-4E41-830E-243FF4D67646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F945A-5290-44CE-AEAD-03DF8976025B}"/>
              </a:ext>
            </a:extLst>
          </p:cNvPr>
          <p:cNvSpPr/>
          <p:nvPr/>
        </p:nvSpPr>
        <p:spPr>
          <a:xfrm>
            <a:off x="1087954" y="1463040"/>
            <a:ext cx="9950160" cy="4794069"/>
          </a:xfrm>
          <a:prstGeom prst="rect">
            <a:avLst/>
          </a:prstGeom>
          <a:noFill/>
          <a:ln w="76200"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2C567A"/>
                </a:solidFill>
              </a:rPr>
              <a:t>The Capital Project Ecosystem</a:t>
            </a: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  <a:p>
            <a:pPr algn="ctr"/>
            <a:endParaRPr lang="en-US" dirty="0">
              <a:solidFill>
                <a:srgbClr val="2C567A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C33BA6-41C7-493D-AAC7-92CF8D2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Capital Project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412C-BBEF-47DC-8730-A29BF943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12" name="Graphic 11" descr="Meeting">
            <a:extLst>
              <a:ext uri="{FF2B5EF4-FFF2-40B4-BE49-F238E27FC236}">
                <a16:creationId xmlns:a16="http://schemas.microsoft.com/office/drawing/2014/main" id="{6A545ECE-D99B-472B-9C6D-7C7B1E3F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1593" y="5073556"/>
            <a:ext cx="914400" cy="914400"/>
          </a:xfrm>
          <a:prstGeom prst="rect">
            <a:avLst/>
          </a:prstGeom>
        </p:spPr>
      </p:pic>
      <p:pic>
        <p:nvPicPr>
          <p:cNvPr id="84" name="Graphic 83" descr="Classroom">
            <a:extLst>
              <a:ext uri="{FF2B5EF4-FFF2-40B4-BE49-F238E27FC236}">
                <a16:creationId xmlns:a16="http://schemas.microsoft.com/office/drawing/2014/main" id="{853C6DA5-86C8-4F18-BA09-6755AC978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3123" y="5187654"/>
            <a:ext cx="684196" cy="684196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1EAB4A22-B91C-4434-8B1F-5A99B0170609}"/>
              </a:ext>
            </a:extLst>
          </p:cNvPr>
          <p:cNvSpPr/>
          <p:nvPr/>
        </p:nvSpPr>
        <p:spPr>
          <a:xfrm>
            <a:off x="3882894" y="5732346"/>
            <a:ext cx="151597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Coaching Classes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800222-5628-4B39-86D4-FB6294A8C0B3}"/>
              </a:ext>
            </a:extLst>
          </p:cNvPr>
          <p:cNvSpPr/>
          <p:nvPr/>
        </p:nvSpPr>
        <p:spPr>
          <a:xfrm>
            <a:off x="6412908" y="4937018"/>
            <a:ext cx="91440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C567A"/>
                </a:solidFill>
              </a:rPr>
              <a:t>Group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6EE300E-17FC-4B30-9A6B-E50698A81145}"/>
              </a:ext>
            </a:extLst>
          </p:cNvPr>
          <p:cNvSpPr/>
          <p:nvPr/>
        </p:nvSpPr>
        <p:spPr>
          <a:xfrm>
            <a:off x="5191532" y="2169533"/>
            <a:ext cx="3357155" cy="1965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Portfolio Repository System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37299FC3-8B06-4036-99CF-313E3B6D15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1143" y="3148609"/>
            <a:ext cx="657497" cy="657497"/>
          </a:xfrm>
          <a:prstGeom prst="rect">
            <a:avLst/>
          </a:prstGeom>
        </p:spPr>
      </p:pic>
      <p:pic>
        <p:nvPicPr>
          <p:cNvPr id="20" name="Graphic 19" descr="Document">
            <a:extLst>
              <a:ext uri="{FF2B5EF4-FFF2-40B4-BE49-F238E27FC236}">
                <a16:creationId xmlns:a16="http://schemas.microsoft.com/office/drawing/2014/main" id="{984B56B5-EDAB-4702-9120-5F28924068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120" y="3148609"/>
            <a:ext cx="657497" cy="657497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BC3FC988-CFF1-44DE-97AD-E8F1545CF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9097" y="3148608"/>
            <a:ext cx="657497" cy="6574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954EDDE-3D43-4687-A059-063F77B76AF3}"/>
              </a:ext>
            </a:extLst>
          </p:cNvPr>
          <p:cNvSpPr/>
          <p:nvPr/>
        </p:nvSpPr>
        <p:spPr>
          <a:xfrm>
            <a:off x="5191531" y="2804624"/>
            <a:ext cx="3357155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Projects 1      Project 2      Project 3</a:t>
            </a:r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7709E7DD-0209-4C21-8ED3-0FEC15ED8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0645" y="4177027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F8A337E-CE0A-4ACB-A69C-1D28799767B5}"/>
              </a:ext>
            </a:extLst>
          </p:cNvPr>
          <p:cNvSpPr/>
          <p:nvPr/>
        </p:nvSpPr>
        <p:spPr>
          <a:xfrm>
            <a:off x="7481155" y="4937017"/>
            <a:ext cx="91440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C567A"/>
                </a:solidFill>
              </a:rPr>
              <a:t>Solo</a:t>
            </a:r>
          </a:p>
        </p:txBody>
      </p:sp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FF0B046B-3980-4438-B870-2BEE2842C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2683" y="4182666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9A21543-46A0-4BBB-8AA0-BA7A979695F8}"/>
              </a:ext>
            </a:extLst>
          </p:cNvPr>
          <p:cNvSpPr/>
          <p:nvPr/>
        </p:nvSpPr>
        <p:spPr>
          <a:xfrm>
            <a:off x="5352683" y="4937016"/>
            <a:ext cx="91440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C567A"/>
                </a:solidFill>
              </a:rPr>
              <a:t>Solo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94A92EC-2FB5-4241-A67D-523D6B49FC6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5809892" y="3806106"/>
            <a:ext cx="0" cy="47661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52D567-B291-48B0-BD8F-B5DA9D679181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809892" y="3806106"/>
            <a:ext cx="1068976" cy="47661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8982A1-0B43-4AFE-9620-52D2B69F8880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947845" y="3806105"/>
            <a:ext cx="1" cy="476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47C38E6-CD28-4889-BF4C-BD8EA32FE4F5}"/>
              </a:ext>
            </a:extLst>
          </p:cNvPr>
          <p:cNvCxnSpPr/>
          <p:nvPr/>
        </p:nvCxnSpPr>
        <p:spPr>
          <a:xfrm flipH="1">
            <a:off x="5809883" y="3806105"/>
            <a:ext cx="1068985" cy="47661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47EAC8D-8A4F-4E83-84E9-3CF7835B4EC1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878868" y="3806105"/>
            <a:ext cx="1068978" cy="47402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07E6E7C-FE31-404D-AB56-D44A593B7720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878869" y="3806106"/>
            <a:ext cx="1078467" cy="48437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Graphic 89" descr="Users">
            <a:extLst>
              <a:ext uri="{FF2B5EF4-FFF2-40B4-BE49-F238E27FC236}">
                <a16:creationId xmlns:a16="http://schemas.microsoft.com/office/drawing/2014/main" id="{629E114C-2959-4FFB-A863-2B288FB78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0930" y="4234811"/>
            <a:ext cx="914400" cy="9144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3C3569F-9A95-4CA4-A740-6D4711B5B9D3}"/>
              </a:ext>
            </a:extLst>
          </p:cNvPr>
          <p:cNvSpPr/>
          <p:nvPr/>
        </p:nvSpPr>
        <p:spPr>
          <a:xfrm>
            <a:off x="2300803" y="5745178"/>
            <a:ext cx="151597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Circle Meetings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68F833-B197-4CB1-8CF3-630AAB4972F9}"/>
              </a:ext>
            </a:extLst>
          </p:cNvPr>
          <p:cNvSpPr/>
          <p:nvPr/>
        </p:nvSpPr>
        <p:spPr>
          <a:xfrm>
            <a:off x="2198154" y="1812319"/>
            <a:ext cx="1770655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Cycle</a:t>
            </a:r>
          </a:p>
        </p:txBody>
      </p:sp>
      <p:pic>
        <p:nvPicPr>
          <p:cNvPr id="95" name="Graphic 94" descr="Meeting">
            <a:extLst>
              <a:ext uri="{FF2B5EF4-FFF2-40B4-BE49-F238E27FC236}">
                <a16:creationId xmlns:a16="http://schemas.microsoft.com/office/drawing/2014/main" id="{2DE568C8-68F7-4B37-9894-22D72BBEFD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7816" y="2204204"/>
            <a:ext cx="766892" cy="766892"/>
          </a:xfrm>
          <a:prstGeom prst="rect">
            <a:avLst/>
          </a:prstGeom>
        </p:spPr>
      </p:pic>
      <p:pic>
        <p:nvPicPr>
          <p:cNvPr id="98" name="Graphic 97" descr="Circles with lines">
            <a:extLst>
              <a:ext uri="{FF2B5EF4-FFF2-40B4-BE49-F238E27FC236}">
                <a16:creationId xmlns:a16="http://schemas.microsoft.com/office/drawing/2014/main" id="{F12EFE7F-77CD-4B55-B4DE-3BAC0AC7EE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2598" y="3353318"/>
            <a:ext cx="1561776" cy="1537302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2922A0-4D0A-4852-9FA4-7EDDAFC5077F}"/>
              </a:ext>
            </a:extLst>
          </p:cNvPr>
          <p:cNvSpPr/>
          <p:nvPr/>
        </p:nvSpPr>
        <p:spPr>
          <a:xfrm>
            <a:off x="1822104" y="2967543"/>
            <a:ext cx="1298315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Meetings</a:t>
            </a:r>
          </a:p>
        </p:txBody>
      </p:sp>
      <p:pic>
        <p:nvPicPr>
          <p:cNvPr id="101" name="Graphic 100" descr="List">
            <a:extLst>
              <a:ext uri="{FF2B5EF4-FFF2-40B4-BE49-F238E27FC236}">
                <a16:creationId xmlns:a16="http://schemas.microsoft.com/office/drawing/2014/main" id="{35C704D0-25F3-451E-BB69-16CB085D63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10774" y="2249626"/>
            <a:ext cx="716134" cy="716134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173B7B6A-36C8-4531-AF17-98D7F584A659}"/>
              </a:ext>
            </a:extLst>
          </p:cNvPr>
          <p:cNvSpPr/>
          <p:nvPr/>
        </p:nvSpPr>
        <p:spPr>
          <a:xfrm>
            <a:off x="2910851" y="2967544"/>
            <a:ext cx="151597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Cycle Commitments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A3D0385-9A7B-4226-9C41-B5CC9D3160B2}"/>
              </a:ext>
            </a:extLst>
          </p:cNvPr>
          <p:cNvGrpSpPr/>
          <p:nvPr/>
        </p:nvGrpSpPr>
        <p:grpSpPr>
          <a:xfrm>
            <a:off x="8463134" y="4932218"/>
            <a:ext cx="2553275" cy="1206940"/>
            <a:chOff x="8293009" y="4793992"/>
            <a:chExt cx="2553275" cy="120694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E7F4907-5248-4FC3-B2DB-9E0214D62C6E}"/>
                </a:ext>
              </a:extLst>
            </p:cNvPr>
            <p:cNvCxnSpPr/>
            <p:nvPr/>
          </p:nvCxnSpPr>
          <p:spPr>
            <a:xfrm>
              <a:off x="8293012" y="5315398"/>
              <a:ext cx="733959" cy="0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A3347DC-8A77-4C7E-9730-B1EDC8B1A5F8}"/>
                </a:ext>
              </a:extLst>
            </p:cNvPr>
            <p:cNvCxnSpPr/>
            <p:nvPr/>
          </p:nvCxnSpPr>
          <p:spPr>
            <a:xfrm>
              <a:off x="8293011" y="5569583"/>
              <a:ext cx="733959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DCC62F-B1B5-42A3-9553-75F986F72F92}"/>
                </a:ext>
              </a:extLst>
            </p:cNvPr>
            <p:cNvCxnSpPr/>
            <p:nvPr/>
          </p:nvCxnSpPr>
          <p:spPr>
            <a:xfrm>
              <a:off x="8293009" y="5823241"/>
              <a:ext cx="733959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5176257-8E42-40DC-A92E-279ADC626CBF}"/>
                </a:ext>
              </a:extLst>
            </p:cNvPr>
            <p:cNvSpPr/>
            <p:nvPr/>
          </p:nvSpPr>
          <p:spPr>
            <a:xfrm>
              <a:off x="9024095" y="5138233"/>
              <a:ext cx="1822189" cy="862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Initiate &amp; Define</a:t>
              </a:r>
            </a:p>
            <a:p>
              <a:r>
                <a:rPr lang="en-US" sz="1600" dirty="0">
                  <a:solidFill>
                    <a:srgbClr val="00B050"/>
                  </a:solidFill>
                </a:rPr>
                <a:t>Create &amp; Execute</a:t>
              </a:r>
            </a:p>
            <a:p>
              <a:r>
                <a:rPr lang="en-US" sz="1600" dirty="0">
                  <a:solidFill>
                    <a:srgbClr val="FFC000"/>
                  </a:solidFill>
                </a:rPr>
                <a:t>Test &amp; Review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7D8F4A0-CC0C-4506-B5BD-2ADB5792956A}"/>
                </a:ext>
              </a:extLst>
            </p:cNvPr>
            <p:cNvSpPr/>
            <p:nvPr/>
          </p:nvSpPr>
          <p:spPr>
            <a:xfrm>
              <a:off x="8723306" y="4793992"/>
              <a:ext cx="1515979" cy="391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Contributions</a:t>
              </a:r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567424D-50AA-4F4F-828A-859CA14B64B0}"/>
              </a:ext>
            </a:extLst>
          </p:cNvPr>
          <p:cNvSpPr/>
          <p:nvPr/>
        </p:nvSpPr>
        <p:spPr>
          <a:xfrm>
            <a:off x="9008970" y="2539636"/>
            <a:ext cx="151597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C567A"/>
                </a:solidFill>
              </a:rPr>
              <a:t>Council Meetings</a:t>
            </a:r>
          </a:p>
        </p:txBody>
      </p:sp>
      <p:pic>
        <p:nvPicPr>
          <p:cNvPr id="107" name="Graphic 106" descr="Customer review">
            <a:extLst>
              <a:ext uri="{FF2B5EF4-FFF2-40B4-BE49-F238E27FC236}">
                <a16:creationId xmlns:a16="http://schemas.microsoft.com/office/drawing/2014/main" id="{D69D9C1B-3E02-4568-B816-BB4232B8F0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29682" y="1834587"/>
            <a:ext cx="791942" cy="791942"/>
          </a:xfrm>
          <a:prstGeom prst="rect">
            <a:avLst/>
          </a:prstGeom>
        </p:spPr>
      </p:pic>
      <p:pic>
        <p:nvPicPr>
          <p:cNvPr id="109" name="Graphic 108" descr="Flowchart">
            <a:extLst>
              <a:ext uri="{FF2B5EF4-FFF2-40B4-BE49-F238E27FC236}">
                <a16:creationId xmlns:a16="http://schemas.microsoft.com/office/drawing/2014/main" id="{9B9CD82A-11E2-4823-B439-9DA3DCEABC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12116" y="3367234"/>
            <a:ext cx="914400" cy="9144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A147B9F0-B54A-453F-85FD-840878476135}"/>
              </a:ext>
            </a:extLst>
          </p:cNvPr>
          <p:cNvSpPr/>
          <p:nvPr/>
        </p:nvSpPr>
        <p:spPr>
          <a:xfrm>
            <a:off x="9007147" y="4159802"/>
            <a:ext cx="151597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C567A"/>
                </a:solidFill>
              </a:rPr>
              <a:t>The Central System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689102-7FED-4674-B3BA-A855BC582BE4}"/>
              </a:ext>
            </a:extLst>
          </p:cNvPr>
          <p:cNvCxnSpPr>
            <a:cxnSpLocks/>
          </p:cNvCxnSpPr>
          <p:nvPr/>
        </p:nvCxnSpPr>
        <p:spPr>
          <a:xfrm>
            <a:off x="10139103" y="3837425"/>
            <a:ext cx="872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169803D-2518-4202-AF14-3C6E70155C0A}"/>
              </a:ext>
            </a:extLst>
          </p:cNvPr>
          <p:cNvCxnSpPr>
            <a:cxnSpLocks/>
            <a:stCxn id="12" idx="3"/>
            <a:endCxn id="84" idx="1"/>
          </p:cNvCxnSpPr>
          <p:nvPr/>
        </p:nvCxnSpPr>
        <p:spPr>
          <a:xfrm flipV="1">
            <a:off x="3515993" y="5529752"/>
            <a:ext cx="777130" cy="1004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DBABFB8-BFB1-45B7-B73E-3AFFB0944999}"/>
              </a:ext>
            </a:extLst>
          </p:cNvPr>
          <p:cNvSpPr/>
          <p:nvPr/>
        </p:nvSpPr>
        <p:spPr>
          <a:xfrm>
            <a:off x="2173466" y="3932793"/>
            <a:ext cx="1770655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Circle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DDB62CF-FD3F-4C6D-8E64-DB4981011E2F}"/>
              </a:ext>
            </a:extLst>
          </p:cNvPr>
          <p:cNvCxnSpPr>
            <a:stCxn id="123" idx="2"/>
            <a:endCxn id="12" idx="0"/>
          </p:cNvCxnSpPr>
          <p:nvPr/>
        </p:nvCxnSpPr>
        <p:spPr>
          <a:xfrm flipH="1">
            <a:off x="3058793" y="4324678"/>
            <a:ext cx="1" cy="74887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7D585CD-7737-4CB8-8358-3409ACDABB43}"/>
              </a:ext>
            </a:extLst>
          </p:cNvPr>
          <p:cNvCxnSpPr>
            <a:cxnSpLocks/>
            <a:stCxn id="105" idx="2"/>
            <a:endCxn id="109" idx="0"/>
          </p:cNvCxnSpPr>
          <p:nvPr/>
        </p:nvCxnSpPr>
        <p:spPr>
          <a:xfrm>
            <a:off x="9766960" y="2931521"/>
            <a:ext cx="2356" cy="435713"/>
          </a:xfrm>
          <a:prstGeom prst="line">
            <a:avLst/>
          </a:prstGeom>
          <a:ln w="28575">
            <a:solidFill>
              <a:srgbClr val="2C567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2" grpId="0" animBg="1"/>
      <p:bldP spid="88" grpId="0"/>
      <p:bldP spid="16" grpId="0"/>
      <p:bldP spid="3" grpId="0" animBg="1"/>
      <p:bldP spid="22" grpId="0"/>
      <p:bldP spid="24" grpId="0"/>
      <p:bldP spid="26" grpId="0"/>
      <p:bldP spid="91" grpId="0"/>
      <p:bldP spid="94" grpId="0"/>
      <p:bldP spid="99" grpId="0"/>
      <p:bldP spid="102" grpId="0"/>
      <p:bldP spid="105" grpId="0"/>
      <p:bldP spid="110" grpId="0"/>
      <p:bldP spid="1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&amp; Mission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Productive community that helps individuals to be fulfilled and contributive to the society.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provide platform for growth and self discovery.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present opportunity for people to collaborate.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design a system that can serve as a model.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EC2DB-4BCF-4543-84EA-9A5C4ACCC209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Target">
            <a:extLst>
              <a:ext uri="{FF2B5EF4-FFF2-40B4-BE49-F238E27FC236}">
                <a16:creationId xmlns:a16="http://schemas.microsoft.com/office/drawing/2014/main" id="{0876BB23-8B13-48CB-9279-26242BB5ACA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Gears">
            <a:extLst>
              <a:ext uri="{FF2B5EF4-FFF2-40B4-BE49-F238E27FC236}">
                <a16:creationId xmlns:a16="http://schemas.microsoft.com/office/drawing/2014/main" id="{3E3CAAD9-B36D-40B6-B1DC-2BDF0912EED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8" grpId="0" build="p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B423-088F-40A8-947A-B97C89EE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B20F7-91EA-4BED-84C8-CA9E71BF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FFB4C-B329-4F51-9B6E-4E72B8ED60C0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Head with gears">
            <a:extLst>
              <a:ext uri="{FF2B5EF4-FFF2-40B4-BE49-F238E27FC236}">
                <a16:creationId xmlns:a16="http://schemas.microsoft.com/office/drawing/2014/main" id="{CF368443-4470-489B-812D-86A4611C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829" y="2707105"/>
            <a:ext cx="1280160" cy="1280160"/>
          </a:xfrm>
          <a:prstGeom prst="rect">
            <a:avLst/>
          </a:prstGeom>
        </p:spPr>
      </p:pic>
      <p:pic>
        <p:nvPicPr>
          <p:cNvPr id="14" name="Graphic 13" descr="Group brainstorm">
            <a:extLst>
              <a:ext uri="{FF2B5EF4-FFF2-40B4-BE49-F238E27FC236}">
                <a16:creationId xmlns:a16="http://schemas.microsoft.com/office/drawing/2014/main" id="{6B89F2F3-5CD1-490E-9AC1-C1DC140E4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3429" y="2707105"/>
            <a:ext cx="1280160" cy="1280160"/>
          </a:xfrm>
          <a:prstGeom prst="rect">
            <a:avLst/>
          </a:prstGeom>
        </p:spPr>
      </p:pic>
      <p:pic>
        <p:nvPicPr>
          <p:cNvPr id="18" name="Graphic 17" descr="Trophy">
            <a:extLst>
              <a:ext uri="{FF2B5EF4-FFF2-40B4-BE49-F238E27FC236}">
                <a16:creationId xmlns:a16="http://schemas.microsoft.com/office/drawing/2014/main" id="{4B7AB0F9-0B32-4494-AB1E-52CFADBB71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4629" y="1557291"/>
            <a:ext cx="1280160" cy="1280160"/>
          </a:xfrm>
          <a:prstGeom prst="rect">
            <a:avLst/>
          </a:prstGeom>
        </p:spPr>
      </p:pic>
      <p:pic>
        <p:nvPicPr>
          <p:cNvPr id="20" name="Graphic 19" descr="Hourglass">
            <a:extLst>
              <a:ext uri="{FF2B5EF4-FFF2-40B4-BE49-F238E27FC236}">
                <a16:creationId xmlns:a16="http://schemas.microsoft.com/office/drawing/2014/main" id="{496816CE-39D2-4ECA-B40D-C66B3DE5C1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7372" y="4201682"/>
            <a:ext cx="1280160" cy="1280160"/>
          </a:xfrm>
          <a:prstGeom prst="rect">
            <a:avLst/>
          </a:prstGeom>
        </p:spPr>
      </p:pic>
      <p:pic>
        <p:nvPicPr>
          <p:cNvPr id="22" name="Graphic 21" descr="World">
            <a:extLst>
              <a:ext uri="{FF2B5EF4-FFF2-40B4-BE49-F238E27FC236}">
                <a16:creationId xmlns:a16="http://schemas.microsoft.com/office/drawing/2014/main" id="{864D493F-A874-4AA7-8791-CE78953565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49029" y="4201682"/>
            <a:ext cx="1280160" cy="128016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497764A-5C77-419C-84D5-5B3EEC2B8DD4}"/>
              </a:ext>
            </a:extLst>
          </p:cNvPr>
          <p:cNvSpPr/>
          <p:nvPr/>
        </p:nvSpPr>
        <p:spPr>
          <a:xfrm>
            <a:off x="2193761" y="3094136"/>
            <a:ext cx="1280160" cy="650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C00000"/>
                </a:solidFill>
              </a:rPr>
              <a:t>CHARACTER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integrity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7B4767-8EBD-4160-8D3F-BD1679312E6B}"/>
              </a:ext>
            </a:extLst>
          </p:cNvPr>
          <p:cNvSpPr/>
          <p:nvPr/>
        </p:nvSpPr>
        <p:spPr>
          <a:xfrm>
            <a:off x="8081914" y="3223519"/>
            <a:ext cx="142062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FFC000"/>
                </a:solidFill>
              </a:rPr>
              <a:t>COMMUNITY</a:t>
            </a:r>
          </a:p>
          <a:p>
            <a:pPr algn="ctr"/>
            <a:r>
              <a:rPr lang="en-US" sz="1600" b="1" dirty="0">
                <a:solidFill>
                  <a:srgbClr val="FFC000"/>
                </a:solidFill>
              </a:rPr>
              <a:t>relevant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3C7AE9-9109-4FD7-96C4-97D8C829E5AF}"/>
              </a:ext>
            </a:extLst>
          </p:cNvPr>
          <p:cNvSpPr/>
          <p:nvPr/>
        </p:nvSpPr>
        <p:spPr>
          <a:xfrm>
            <a:off x="5978794" y="5455221"/>
            <a:ext cx="142062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00B050"/>
                </a:solidFill>
              </a:rPr>
              <a:t>CAPACITY</a:t>
            </a:r>
          </a:p>
          <a:p>
            <a:pPr algn="ctr"/>
            <a:r>
              <a:rPr lang="en-US" sz="1600" b="1" dirty="0">
                <a:solidFill>
                  <a:srgbClr val="00B050"/>
                </a:solidFill>
              </a:rPr>
              <a:t>reasonable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66614-F3F4-4FA8-88EA-324BD3E429AC}"/>
              </a:ext>
            </a:extLst>
          </p:cNvPr>
          <p:cNvSpPr/>
          <p:nvPr/>
        </p:nvSpPr>
        <p:spPr>
          <a:xfrm>
            <a:off x="4147137" y="5455221"/>
            <a:ext cx="1420629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1E44BC"/>
                </a:solidFill>
              </a:rPr>
              <a:t>CULTURE</a:t>
            </a:r>
          </a:p>
          <a:p>
            <a:pPr algn="ctr"/>
            <a:r>
              <a:rPr lang="en-US" sz="1600" b="1" dirty="0">
                <a:solidFill>
                  <a:srgbClr val="1E44BC"/>
                </a:solidFill>
              </a:rPr>
              <a:t>sustainable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EDC891-1535-4968-A809-3A94F6525255}"/>
              </a:ext>
            </a:extLst>
          </p:cNvPr>
          <p:cNvSpPr/>
          <p:nvPr/>
        </p:nvSpPr>
        <p:spPr>
          <a:xfrm>
            <a:off x="5004236" y="1188464"/>
            <a:ext cx="1540945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1"/>
                </a:solidFill>
              </a:rPr>
              <a:t>CONTRIBUTION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initiative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641DE1-DD97-48BF-AB39-7C00DF2B33EF}"/>
              </a:ext>
            </a:extLst>
          </p:cNvPr>
          <p:cNvSpPr txBox="1">
            <a:spLocks/>
          </p:cNvSpPr>
          <p:nvPr/>
        </p:nvSpPr>
        <p:spPr>
          <a:xfrm>
            <a:off x="479082" y="1422050"/>
            <a:ext cx="2920818" cy="16720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Scope : </a:t>
            </a:r>
            <a:r>
              <a:rPr lang="en-US" sz="1400" dirty="0">
                <a:solidFill>
                  <a:srgbClr val="C00000"/>
                </a:solidFill>
              </a:rPr>
              <a:t>individual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Focus : </a:t>
            </a:r>
            <a:r>
              <a:rPr lang="en-US" sz="1400" dirty="0">
                <a:solidFill>
                  <a:srgbClr val="C00000"/>
                </a:solidFill>
              </a:rPr>
              <a:t>the mental and moral qualities distinctive to an individual.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Value : </a:t>
            </a:r>
            <a:r>
              <a:rPr lang="en-US" sz="1400" dirty="0">
                <a:solidFill>
                  <a:srgbClr val="C00000"/>
                </a:solidFill>
              </a:rPr>
              <a:t>the quality of being honest and having strong moral principles; moral uprightness; the state of being whole and undivided.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197B093-A32B-4C43-ABC9-E7519F585E36}"/>
              </a:ext>
            </a:extLst>
          </p:cNvPr>
          <p:cNvSpPr txBox="1">
            <a:spLocks/>
          </p:cNvSpPr>
          <p:nvPr/>
        </p:nvSpPr>
        <p:spPr>
          <a:xfrm>
            <a:off x="6621504" y="176190"/>
            <a:ext cx="5373979" cy="18812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Scope : </a:t>
            </a:r>
            <a:r>
              <a:rPr lang="en-US" sz="1400" dirty="0"/>
              <a:t>output</a:t>
            </a:r>
          </a:p>
          <a:p>
            <a:pPr marL="0" indent="0">
              <a:buNone/>
            </a:pPr>
            <a:r>
              <a:rPr lang="en-US" sz="1400" b="1" dirty="0"/>
              <a:t>Focus : </a:t>
            </a:r>
            <a:r>
              <a:rPr lang="en-US" sz="1400" dirty="0"/>
              <a:t>the effort contributed by a person in bringing about a result; a voluntary gift (money, service, ideas) made to someone worthwhile cause.</a:t>
            </a:r>
          </a:p>
          <a:p>
            <a:pPr marL="0" indent="0">
              <a:buNone/>
            </a:pPr>
            <a:r>
              <a:rPr lang="en-US" sz="1400" b="1" dirty="0"/>
              <a:t>Value : </a:t>
            </a:r>
            <a:r>
              <a:rPr lang="en-US" sz="1400" dirty="0"/>
              <a:t>the ability to assess and initiate things independently; the power or opportunity to act or take charge before others do; an act or strategy intended to resolve a difficulty or improve a situation; a fresh approach to something.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A1E803D-A169-4219-92B8-081A94590987}"/>
              </a:ext>
            </a:extLst>
          </p:cNvPr>
          <p:cNvSpPr txBox="1">
            <a:spLocks/>
          </p:cNvSpPr>
          <p:nvPr/>
        </p:nvSpPr>
        <p:spPr>
          <a:xfrm>
            <a:off x="9502543" y="2258093"/>
            <a:ext cx="2492940" cy="245828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FFC000"/>
                </a:solidFill>
              </a:rPr>
              <a:t>Scope : </a:t>
            </a:r>
            <a:r>
              <a:rPr lang="en-US" sz="1400" dirty="0">
                <a:solidFill>
                  <a:srgbClr val="FFC000"/>
                </a:solidFill>
              </a:rPr>
              <a:t>group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C000"/>
                </a:solidFill>
              </a:rPr>
              <a:t>Focus : </a:t>
            </a:r>
            <a:r>
              <a:rPr lang="en-US" sz="1400" dirty="0">
                <a:solidFill>
                  <a:srgbClr val="FFC000"/>
                </a:solidFill>
              </a:rPr>
              <a:t>a group of people living in the same place or having a particular characteristic in common; a feeling of fellowship with others, as a result of sharing common attitudes, interests, and goals.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C000"/>
                </a:solidFill>
              </a:rPr>
              <a:t>Value : </a:t>
            </a:r>
            <a:r>
              <a:rPr lang="en-US" sz="1400" dirty="0">
                <a:solidFill>
                  <a:srgbClr val="FFC000"/>
                </a:solidFill>
              </a:rPr>
              <a:t>the quality or state of being closely connected or appropriate.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52877B9-6A59-4A92-8CD5-2DBC7F53806D}"/>
              </a:ext>
            </a:extLst>
          </p:cNvPr>
          <p:cNvSpPr txBox="1">
            <a:spLocks/>
          </p:cNvSpPr>
          <p:nvPr/>
        </p:nvSpPr>
        <p:spPr>
          <a:xfrm>
            <a:off x="479082" y="4211723"/>
            <a:ext cx="3732897" cy="1917138"/>
          </a:xfrm>
          <a:prstGeom prst="rect">
            <a:avLst/>
          </a:prstGeom>
          <a:ln>
            <a:solidFill>
              <a:srgbClr val="1E44BC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1E44BC"/>
                </a:solidFill>
              </a:rPr>
              <a:t>Scope : </a:t>
            </a:r>
            <a:r>
              <a:rPr lang="en-US" sz="1400" dirty="0">
                <a:solidFill>
                  <a:srgbClr val="1E44BC"/>
                </a:solidFill>
              </a:rPr>
              <a:t>time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1E44BC"/>
                </a:solidFill>
              </a:rPr>
              <a:t>Focus : </a:t>
            </a:r>
            <a:r>
              <a:rPr lang="en-US" sz="1400" dirty="0">
                <a:solidFill>
                  <a:srgbClr val="1E44BC"/>
                </a:solidFill>
              </a:rPr>
              <a:t>the arts and other manifestations of human intellectual achievement regarded collectively; the attitudes and </a:t>
            </a:r>
            <a:r>
              <a:rPr lang="en-US" sz="1400" dirty="0" err="1">
                <a:solidFill>
                  <a:srgbClr val="1E44BC"/>
                </a:solidFill>
              </a:rPr>
              <a:t>behaviour</a:t>
            </a:r>
            <a:r>
              <a:rPr lang="en-US" sz="1400" dirty="0">
                <a:solidFill>
                  <a:srgbClr val="1E44BC"/>
                </a:solidFill>
              </a:rPr>
              <a:t> that are characteristic of a particular social group; all the knowledge and values shared by a society.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1E44BC"/>
                </a:solidFill>
              </a:rPr>
              <a:t>Value : </a:t>
            </a:r>
            <a:r>
              <a:rPr lang="en-US" sz="1400" dirty="0">
                <a:solidFill>
                  <a:srgbClr val="1E44BC"/>
                </a:solidFill>
              </a:rPr>
              <a:t>the ability to be maintained at a certain rate or level.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1428283-3931-4103-9FCF-232223BC5714}"/>
              </a:ext>
            </a:extLst>
          </p:cNvPr>
          <p:cNvSpPr txBox="1">
            <a:spLocks/>
          </p:cNvSpPr>
          <p:nvPr/>
        </p:nvSpPr>
        <p:spPr>
          <a:xfrm>
            <a:off x="7426469" y="4877336"/>
            <a:ext cx="4569013" cy="128016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00B050"/>
                </a:solidFill>
              </a:rPr>
              <a:t>Scope : </a:t>
            </a:r>
            <a:r>
              <a:rPr lang="en-US" sz="1400" dirty="0">
                <a:solidFill>
                  <a:srgbClr val="00B050"/>
                </a:solidFill>
              </a:rPr>
              <a:t>space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B050"/>
                </a:solidFill>
              </a:rPr>
              <a:t>Focus : </a:t>
            </a:r>
            <a:r>
              <a:rPr lang="en-US" sz="1400" dirty="0">
                <a:solidFill>
                  <a:srgbClr val="00B050"/>
                </a:solidFill>
              </a:rPr>
              <a:t>the maximum amount that something can contain/produce.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B050"/>
                </a:solidFill>
              </a:rPr>
              <a:t>Value : </a:t>
            </a:r>
            <a:r>
              <a:rPr lang="en-US" sz="1400" dirty="0">
                <a:solidFill>
                  <a:srgbClr val="00B050"/>
                </a:solidFill>
              </a:rPr>
              <a:t>the quality of being as much as is appropriate or fair; moderateness; sound judgment.</a:t>
            </a:r>
          </a:p>
        </p:txBody>
      </p:sp>
    </p:spTree>
    <p:extLst>
      <p:ext uri="{BB962C8B-B14F-4D97-AF65-F5344CB8AC3E}">
        <p14:creationId xmlns:p14="http://schemas.microsoft.com/office/powerpoint/2010/main" val="180769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3" grpId="0" animBg="1"/>
      <p:bldP spid="34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7F12-F7F1-47E9-9551-25ED43A4826C}"/>
              </a:ext>
            </a:extLst>
          </p:cNvPr>
          <p:cNvSpPr/>
          <p:nvPr/>
        </p:nvSpPr>
        <p:spPr>
          <a:xfrm>
            <a:off x="515938" y="6038089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4B423-088F-40A8-947A-B97C89EE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5w+1h analysis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50FD1E1-34DE-48BD-9579-0A318DD4C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44" y="1660932"/>
            <a:ext cx="4502272" cy="4884848"/>
          </a:xfrm>
        </p:spPr>
        <p:txBody>
          <a:bodyPr/>
          <a:lstStyle/>
          <a:p>
            <a:r>
              <a:rPr lang="en-US" sz="1800" dirty="0"/>
              <a:t>Who?</a:t>
            </a:r>
          </a:p>
          <a:p>
            <a:pPr lvl="1"/>
            <a:r>
              <a:rPr lang="en-US" sz="1600" dirty="0"/>
              <a:t>20s; youth; Generation Z.</a:t>
            </a:r>
          </a:p>
          <a:p>
            <a:r>
              <a:rPr lang="en-US" sz="1800" dirty="0"/>
              <a:t>Why?</a:t>
            </a:r>
          </a:p>
          <a:p>
            <a:pPr lvl="1"/>
            <a:r>
              <a:rPr lang="en-US" sz="1600" dirty="0"/>
              <a:t>Preserve, develop, and maximize the legacy of the ancestors.</a:t>
            </a:r>
          </a:p>
          <a:p>
            <a:pPr lvl="1"/>
            <a:r>
              <a:rPr lang="en-US" sz="1600" dirty="0"/>
              <a:t>Optimize the present.</a:t>
            </a:r>
          </a:p>
          <a:p>
            <a:pPr lvl="1"/>
            <a:r>
              <a:rPr lang="en-US" sz="1600" dirty="0"/>
              <a:t>Prepare for the future generations.</a:t>
            </a:r>
          </a:p>
          <a:p>
            <a:r>
              <a:rPr lang="en-US" sz="1800" dirty="0"/>
              <a:t>Where?</a:t>
            </a:r>
          </a:p>
          <a:p>
            <a:pPr lvl="1"/>
            <a:r>
              <a:rPr lang="en-US" sz="1600" dirty="0"/>
              <a:t>City &gt; Country &gt; Continent.</a:t>
            </a:r>
          </a:p>
          <a:p>
            <a:r>
              <a:rPr lang="en-US" sz="1800" dirty="0"/>
              <a:t>When?</a:t>
            </a:r>
          </a:p>
          <a:p>
            <a:pPr lvl="1"/>
            <a:r>
              <a:rPr lang="en-US" sz="1600" dirty="0"/>
              <a:t>Conceptually, now. Concretely, based on timeline.</a:t>
            </a:r>
          </a:p>
          <a:p>
            <a:r>
              <a:rPr lang="en-US" sz="1800" dirty="0"/>
              <a:t>What?</a:t>
            </a:r>
          </a:p>
          <a:p>
            <a:pPr lvl="1"/>
            <a:r>
              <a:rPr lang="en-US" sz="1600" dirty="0"/>
              <a:t>Fulfill the core values, achieve the missions and realize the vision.</a:t>
            </a:r>
          </a:p>
          <a:p>
            <a:r>
              <a:rPr lang="en-US" sz="1800" dirty="0"/>
              <a:t>How?</a:t>
            </a:r>
          </a:p>
          <a:p>
            <a:pPr lvl="1"/>
            <a:r>
              <a:rPr lang="en-US" sz="1600" dirty="0"/>
              <a:t>Start the projects.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B20F7-91EA-4BED-84C8-CA9E71BF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18" name="Picture Placeholder 17" descr="A close up of a hand&#10;&#10;Description automatically generated">
            <a:extLst>
              <a:ext uri="{FF2B5EF4-FFF2-40B4-BE49-F238E27FC236}">
                <a16:creationId xmlns:a16="http://schemas.microsoft.com/office/drawing/2014/main" id="{4B6B1398-2759-47CC-B9FF-C04E51BDAB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000" r="20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361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Bryan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Citizen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tba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TBA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tba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TBA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tba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TBA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0E22FE-CAB9-465A-AA42-04FD0B92D523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81E5D5-5E89-490E-BB2F-5DBDA9ADF2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C71E9A6-5DE9-4207-89DD-A3AF466A5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3D7CCB5-F260-4352-B063-5CB0D9F94C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26" name="Picture Placeholder 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1E5217A-B503-449A-B323-4A7FE44A81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152" r="61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54238-CAB8-403B-B1F1-CD9E061C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79639-C942-4726-8DB6-69E3AD40D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8CF19-0141-46C5-AE44-A7574A50D05A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A89358C-A408-4380-8171-306A146C3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85344"/>
              </p:ext>
            </p:extLst>
          </p:nvPr>
        </p:nvGraphicFramePr>
        <p:xfrm>
          <a:off x="1087954" y="1335098"/>
          <a:ext cx="9974473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147">
                  <a:extLst>
                    <a:ext uri="{9D8B030D-6E8A-4147-A177-3AD203B41FA5}">
                      <a16:colId xmlns:a16="http://schemas.microsoft.com/office/drawing/2014/main" val="536846144"/>
                    </a:ext>
                  </a:extLst>
                </a:gridCol>
                <a:gridCol w="1519274">
                  <a:extLst>
                    <a:ext uri="{9D8B030D-6E8A-4147-A177-3AD203B41FA5}">
                      <a16:colId xmlns:a16="http://schemas.microsoft.com/office/drawing/2014/main" val="873228437"/>
                    </a:ext>
                  </a:extLst>
                </a:gridCol>
                <a:gridCol w="830179">
                  <a:extLst>
                    <a:ext uri="{9D8B030D-6E8A-4147-A177-3AD203B41FA5}">
                      <a16:colId xmlns:a16="http://schemas.microsoft.com/office/drawing/2014/main" val="2012865773"/>
                    </a:ext>
                  </a:extLst>
                </a:gridCol>
                <a:gridCol w="1070810">
                  <a:extLst>
                    <a:ext uri="{9D8B030D-6E8A-4147-A177-3AD203B41FA5}">
                      <a16:colId xmlns:a16="http://schemas.microsoft.com/office/drawing/2014/main" val="3254635827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267023956"/>
                    </a:ext>
                  </a:extLst>
                </a:gridCol>
                <a:gridCol w="2225842">
                  <a:extLst>
                    <a:ext uri="{9D8B030D-6E8A-4147-A177-3AD203B41FA5}">
                      <a16:colId xmlns:a16="http://schemas.microsoft.com/office/drawing/2014/main" val="411907715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44456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April – June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Central System design is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145256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Portfolio Repository System is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53659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projects initiated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3 projects initiated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979088"/>
                  </a:ext>
                </a:extLst>
              </a:tr>
              <a:tr h="335280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r>
                        <a:rPr lang="en-US" sz="1400" dirty="0"/>
                        <a:t>July – December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Capital Project phase 1.0 is kickstarted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090042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more citizen is recruited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3 citizens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23621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more projects are initiated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6 projects initiated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488915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projects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Total: 3 projects finished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459482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Central System design is ready for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91634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002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January – June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more citizens are recruited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5 citizens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03110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 more projects are initiated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11 projects initiated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88461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 more projects are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Total: 8 projects finished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63120"/>
                  </a:ext>
                </a:extLst>
              </a:tr>
              <a:tr h="33528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003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July - December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 more citizens are recruited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10 citizens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196963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more projects are initiated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Total: 18 projects initiated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145064"/>
                  </a:ext>
                </a:extLst>
              </a:tr>
              <a:tr h="33528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 more projects are finished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Total: 15 projects finished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52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0426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capitalproject@email.com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http://www.capitalproject.com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FB56F-40F9-47D9-A6A1-24A9C47E7EAC}"/>
              </a:ext>
            </a:extLst>
          </p:cNvPr>
          <p:cNvSpPr/>
          <p:nvPr/>
        </p:nvSpPr>
        <p:spPr>
          <a:xfrm>
            <a:off x="6378338" y="1843670"/>
            <a:ext cx="1733696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33BA6-41C7-493D-AAC7-92CF8D2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412C-BBEF-47DC-8730-A29BF943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F9107-DC8F-4E41-830E-243FF4D67646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4C98C8-0AE5-4F1F-B2F7-1C85F83C58CC}"/>
              </a:ext>
            </a:extLst>
          </p:cNvPr>
          <p:cNvSpPr/>
          <p:nvPr/>
        </p:nvSpPr>
        <p:spPr>
          <a:xfrm>
            <a:off x="515939" y="1323712"/>
            <a:ext cx="11150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C4043"/>
                </a:solidFill>
              </a:rPr>
              <a:t>Some or all of the following statements are true: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Having a </a:t>
            </a:r>
            <a:r>
              <a:rPr lang="en-US" b="1" dirty="0">
                <a:solidFill>
                  <a:srgbClr val="3C4043"/>
                </a:solidFill>
              </a:rPr>
              <a:t>work-life balance </a:t>
            </a:r>
            <a:r>
              <a:rPr lang="en-US" dirty="0">
                <a:solidFill>
                  <a:srgbClr val="3C4043"/>
                </a:solidFill>
              </a:rPr>
              <a:t>is </a:t>
            </a:r>
            <a:r>
              <a:rPr lang="en-US" i="1" dirty="0">
                <a:solidFill>
                  <a:srgbClr val="3C4043"/>
                </a:solidFill>
              </a:rPr>
              <a:t>not</a:t>
            </a:r>
            <a:r>
              <a:rPr lang="en-US" dirty="0">
                <a:solidFill>
                  <a:srgbClr val="3C4043"/>
                </a:solidFill>
              </a:rPr>
              <a:t> an </a:t>
            </a:r>
            <a:r>
              <a:rPr lang="en-US" i="1" dirty="0">
                <a:solidFill>
                  <a:srgbClr val="3C4043"/>
                </a:solidFill>
              </a:rPr>
              <a:t>easy </a:t>
            </a:r>
            <a:r>
              <a:rPr lang="en-US" dirty="0">
                <a:solidFill>
                  <a:srgbClr val="3C4043"/>
                </a:solidFill>
              </a:rPr>
              <a:t>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want to, but </a:t>
            </a:r>
            <a:r>
              <a:rPr lang="en-US" b="1" dirty="0">
                <a:solidFill>
                  <a:srgbClr val="3C4043"/>
                </a:solidFill>
              </a:rPr>
              <a:t>do not know </a:t>
            </a:r>
            <a:r>
              <a:rPr lang="en-US" dirty="0">
                <a:solidFill>
                  <a:srgbClr val="3C4043"/>
                </a:solidFill>
              </a:rPr>
              <a:t>or </a:t>
            </a:r>
            <a:r>
              <a:rPr lang="en-US" b="1" dirty="0">
                <a:solidFill>
                  <a:srgbClr val="3C4043"/>
                </a:solidFill>
              </a:rPr>
              <a:t>too busy </a:t>
            </a:r>
            <a:r>
              <a:rPr lang="en-US" dirty="0">
                <a:solidFill>
                  <a:srgbClr val="3C4043"/>
                </a:solidFill>
              </a:rPr>
              <a:t>to </a:t>
            </a:r>
            <a:r>
              <a:rPr lang="en-US" i="1" dirty="0">
                <a:solidFill>
                  <a:srgbClr val="3C4043"/>
                </a:solidFill>
              </a:rPr>
              <a:t>improve</a:t>
            </a:r>
            <a:r>
              <a:rPr lang="en-US" dirty="0">
                <a:solidFill>
                  <a:srgbClr val="3C4043"/>
                </a:solidFill>
              </a:rPr>
              <a:t> myself.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have </a:t>
            </a:r>
            <a:r>
              <a:rPr lang="en-US" b="1" dirty="0">
                <a:solidFill>
                  <a:srgbClr val="3C4043"/>
                </a:solidFill>
              </a:rPr>
              <a:t>no time </a:t>
            </a:r>
            <a:r>
              <a:rPr lang="en-US" dirty="0">
                <a:solidFill>
                  <a:srgbClr val="3C4043"/>
                </a:solidFill>
              </a:rPr>
              <a:t>to </a:t>
            </a:r>
            <a:r>
              <a:rPr lang="en-US" b="1" dirty="0">
                <a:solidFill>
                  <a:srgbClr val="3C4043"/>
                </a:solidFill>
              </a:rPr>
              <a:t>do</a:t>
            </a:r>
            <a:r>
              <a:rPr lang="en-US" dirty="0">
                <a:solidFill>
                  <a:srgbClr val="3C4043"/>
                </a:solidFill>
              </a:rPr>
              <a:t> or </a:t>
            </a:r>
            <a:r>
              <a:rPr lang="en-US" b="1" dirty="0">
                <a:solidFill>
                  <a:srgbClr val="3C4043"/>
                </a:solidFill>
              </a:rPr>
              <a:t>explore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i="1" dirty="0">
                <a:solidFill>
                  <a:srgbClr val="3C4043"/>
                </a:solidFill>
              </a:rPr>
              <a:t>other things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C4043"/>
                </a:solidFill>
              </a:rPr>
              <a:t>Healthy</a:t>
            </a:r>
            <a:r>
              <a:rPr lang="en-US" dirty="0">
                <a:solidFill>
                  <a:srgbClr val="3C4043"/>
                </a:solidFill>
              </a:rPr>
              <a:t> &amp; </a:t>
            </a:r>
            <a:r>
              <a:rPr lang="en-US" b="1" dirty="0">
                <a:solidFill>
                  <a:srgbClr val="3C4043"/>
                </a:solidFill>
              </a:rPr>
              <a:t>positive social networking </a:t>
            </a:r>
            <a:r>
              <a:rPr lang="en-US" dirty="0">
                <a:solidFill>
                  <a:srgbClr val="3C4043"/>
                </a:solidFill>
              </a:rPr>
              <a:t>is </a:t>
            </a:r>
            <a:r>
              <a:rPr lang="en-US" i="1" dirty="0">
                <a:solidFill>
                  <a:srgbClr val="3C4043"/>
                </a:solidFill>
              </a:rPr>
              <a:t>impossible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If I </a:t>
            </a:r>
            <a:r>
              <a:rPr lang="en-US" i="1" dirty="0">
                <a:solidFill>
                  <a:srgbClr val="3C4043"/>
                </a:solidFill>
              </a:rPr>
              <a:t>lose</a:t>
            </a:r>
            <a:r>
              <a:rPr lang="en-US" dirty="0">
                <a:solidFill>
                  <a:srgbClr val="3C4043"/>
                </a:solidFill>
              </a:rPr>
              <a:t> my </a:t>
            </a:r>
            <a:r>
              <a:rPr lang="en-US" i="1" dirty="0">
                <a:solidFill>
                  <a:srgbClr val="3C4043"/>
                </a:solidFill>
              </a:rPr>
              <a:t>current job</a:t>
            </a:r>
            <a:r>
              <a:rPr lang="en-US" dirty="0">
                <a:solidFill>
                  <a:srgbClr val="3C4043"/>
                </a:solidFill>
              </a:rPr>
              <a:t>, that would be the </a:t>
            </a:r>
            <a:r>
              <a:rPr lang="en-US" i="1" dirty="0">
                <a:solidFill>
                  <a:srgbClr val="3C4043"/>
                </a:solidFill>
              </a:rPr>
              <a:t>end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still </a:t>
            </a:r>
            <a:r>
              <a:rPr lang="en-US" i="1" dirty="0">
                <a:solidFill>
                  <a:srgbClr val="3C4043"/>
                </a:solidFill>
              </a:rPr>
              <a:t>cannot find </a:t>
            </a:r>
            <a:r>
              <a:rPr lang="en-US" dirty="0">
                <a:solidFill>
                  <a:srgbClr val="3C4043"/>
                </a:solidFill>
              </a:rPr>
              <a:t>the </a:t>
            </a:r>
            <a:r>
              <a:rPr lang="en-US" b="1" dirty="0">
                <a:solidFill>
                  <a:srgbClr val="3C4043"/>
                </a:solidFill>
              </a:rPr>
              <a:t>purpose</a:t>
            </a:r>
            <a:r>
              <a:rPr lang="en-US" dirty="0">
                <a:solidFill>
                  <a:srgbClr val="3C4043"/>
                </a:solidFill>
              </a:rPr>
              <a:t> of </a:t>
            </a:r>
            <a:r>
              <a:rPr lang="en-US" i="1" dirty="0">
                <a:solidFill>
                  <a:srgbClr val="3C4043"/>
                </a:solidFill>
              </a:rPr>
              <a:t>my life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am still </a:t>
            </a:r>
            <a:r>
              <a:rPr lang="en-US" i="1" dirty="0">
                <a:solidFill>
                  <a:srgbClr val="3C4043"/>
                </a:solidFill>
              </a:rPr>
              <a:t>looking</a:t>
            </a:r>
            <a:r>
              <a:rPr lang="en-US" dirty="0">
                <a:solidFill>
                  <a:srgbClr val="3C4043"/>
                </a:solidFill>
              </a:rPr>
              <a:t> for my </a:t>
            </a:r>
            <a:r>
              <a:rPr lang="en-US" b="1" dirty="0">
                <a:solidFill>
                  <a:srgbClr val="3C4043"/>
                </a:solidFill>
              </a:rPr>
              <a:t>passion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There is </a:t>
            </a:r>
            <a:r>
              <a:rPr lang="en-US" b="1" dirty="0">
                <a:solidFill>
                  <a:srgbClr val="3C4043"/>
                </a:solidFill>
              </a:rPr>
              <a:t>no place/facility </a:t>
            </a:r>
            <a:r>
              <a:rPr lang="en-US" dirty="0">
                <a:solidFill>
                  <a:srgbClr val="3C4043"/>
                </a:solidFill>
              </a:rPr>
              <a:t>for me to </a:t>
            </a:r>
            <a:r>
              <a:rPr lang="en-US" i="1" dirty="0">
                <a:solidFill>
                  <a:srgbClr val="3C4043"/>
                </a:solidFill>
              </a:rPr>
              <a:t>learn</a:t>
            </a:r>
            <a:r>
              <a:rPr lang="en-US" dirty="0">
                <a:solidFill>
                  <a:srgbClr val="3C4043"/>
                </a:solidFill>
              </a:rPr>
              <a:t> something new.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There are </a:t>
            </a:r>
            <a:r>
              <a:rPr lang="en-US" b="1" dirty="0">
                <a:solidFill>
                  <a:srgbClr val="3C4043"/>
                </a:solidFill>
              </a:rPr>
              <a:t>too many places/facilities </a:t>
            </a:r>
            <a:r>
              <a:rPr lang="en-US" dirty="0">
                <a:solidFill>
                  <a:srgbClr val="3C4043"/>
                </a:solidFill>
              </a:rPr>
              <a:t>for me to </a:t>
            </a:r>
            <a:r>
              <a:rPr lang="en-US" i="1" dirty="0">
                <a:solidFill>
                  <a:srgbClr val="3C4043"/>
                </a:solidFill>
              </a:rPr>
              <a:t>learn</a:t>
            </a:r>
            <a:r>
              <a:rPr lang="en-US" dirty="0">
                <a:solidFill>
                  <a:srgbClr val="3C4043"/>
                </a:solidFill>
              </a:rPr>
              <a:t> something new, I am </a:t>
            </a:r>
            <a:r>
              <a:rPr lang="en-US" i="1" dirty="0">
                <a:solidFill>
                  <a:srgbClr val="3C4043"/>
                </a:solidFill>
              </a:rPr>
              <a:t>confused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need </a:t>
            </a:r>
            <a:r>
              <a:rPr lang="en-US" b="1" dirty="0">
                <a:solidFill>
                  <a:srgbClr val="3C4043"/>
                </a:solidFill>
              </a:rPr>
              <a:t>constructive feedback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need </a:t>
            </a:r>
            <a:r>
              <a:rPr lang="en-US" b="1" dirty="0">
                <a:solidFill>
                  <a:srgbClr val="3C4043"/>
                </a:solidFill>
              </a:rPr>
              <a:t>motivation</a:t>
            </a:r>
            <a:r>
              <a:rPr lang="en-US" dirty="0">
                <a:solidFill>
                  <a:srgbClr val="3C4043"/>
                </a:solidFill>
              </a:rPr>
              <a:t> and </a:t>
            </a:r>
            <a:r>
              <a:rPr lang="en-US" b="1" dirty="0">
                <a:solidFill>
                  <a:srgbClr val="3C4043"/>
                </a:solidFill>
              </a:rPr>
              <a:t>learning buddy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am always </a:t>
            </a:r>
            <a:r>
              <a:rPr lang="en-US" b="1" dirty="0">
                <a:solidFill>
                  <a:srgbClr val="3C4043"/>
                </a:solidFill>
              </a:rPr>
              <a:t>stuck</a:t>
            </a:r>
            <a:r>
              <a:rPr lang="en-US" dirty="0">
                <a:solidFill>
                  <a:srgbClr val="3C4043"/>
                </a:solidFill>
              </a:rPr>
              <a:t> at </a:t>
            </a:r>
            <a:r>
              <a:rPr lang="en-US" b="1" dirty="0">
                <a:solidFill>
                  <a:srgbClr val="3C4043"/>
                </a:solidFill>
              </a:rPr>
              <a:t>planning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i="1" dirty="0">
                <a:solidFill>
                  <a:srgbClr val="3C4043"/>
                </a:solidFill>
              </a:rPr>
              <a:t>phase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C4043"/>
                </a:solidFill>
              </a:rPr>
              <a:t>I </a:t>
            </a:r>
            <a:r>
              <a:rPr lang="en-US" i="1" dirty="0">
                <a:solidFill>
                  <a:srgbClr val="3C4043"/>
                </a:solidFill>
              </a:rPr>
              <a:t>easily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b="1" dirty="0">
                <a:solidFill>
                  <a:srgbClr val="3C4043"/>
                </a:solidFill>
              </a:rPr>
              <a:t>give up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C4043"/>
              </a:solidFill>
            </a:endParaRPr>
          </a:p>
          <a:p>
            <a:r>
              <a:rPr lang="en-US" dirty="0">
                <a:solidFill>
                  <a:srgbClr val="3C4043"/>
                </a:solidFill>
              </a:rPr>
              <a:t>Those statements are </a:t>
            </a:r>
            <a:r>
              <a:rPr lang="en-US" b="1" dirty="0">
                <a:solidFill>
                  <a:srgbClr val="3C4043"/>
                </a:solidFill>
              </a:rPr>
              <a:t>related</a:t>
            </a:r>
            <a:r>
              <a:rPr lang="en-US" dirty="0">
                <a:solidFill>
                  <a:srgbClr val="3C4043"/>
                </a:solidFill>
              </a:rPr>
              <a:t> and </a:t>
            </a:r>
            <a:r>
              <a:rPr lang="en-US" b="1" dirty="0">
                <a:solidFill>
                  <a:srgbClr val="3C4043"/>
                </a:solidFill>
              </a:rPr>
              <a:t>negatively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b="1" dirty="0">
                <a:solidFill>
                  <a:srgbClr val="3C4043"/>
                </a:solidFill>
              </a:rPr>
              <a:t>impact</a:t>
            </a:r>
            <a:r>
              <a:rPr lang="en-US" dirty="0">
                <a:solidFill>
                  <a:srgbClr val="3C4043"/>
                </a:solidFill>
              </a:rPr>
              <a:t> </a:t>
            </a:r>
            <a:r>
              <a:rPr lang="en-US" i="1" dirty="0">
                <a:solidFill>
                  <a:srgbClr val="3C4043"/>
                </a:solidFill>
              </a:rPr>
              <a:t>one another</a:t>
            </a:r>
            <a:r>
              <a:rPr lang="en-US" dirty="0">
                <a:solidFill>
                  <a:srgbClr val="3C4043"/>
                </a:solidFill>
              </a:rPr>
              <a:t>. I want to do something: </a:t>
            </a:r>
            <a:r>
              <a:rPr lang="en-US" b="1" dirty="0">
                <a:solidFill>
                  <a:srgbClr val="3C4043"/>
                </a:solidFill>
              </a:rPr>
              <a:t>address</a:t>
            </a:r>
            <a:r>
              <a:rPr lang="en-US" dirty="0">
                <a:solidFill>
                  <a:srgbClr val="3C4043"/>
                </a:solidFill>
              </a:rPr>
              <a:t> the </a:t>
            </a:r>
            <a:r>
              <a:rPr lang="en-US" i="1" dirty="0">
                <a:solidFill>
                  <a:srgbClr val="3C4043"/>
                </a:solidFill>
              </a:rPr>
              <a:t>issues</a:t>
            </a:r>
            <a:r>
              <a:rPr lang="en-US" dirty="0">
                <a:solidFill>
                  <a:srgbClr val="3C4043"/>
                </a:solidFill>
              </a:rPr>
              <a:t> and </a:t>
            </a:r>
            <a:r>
              <a:rPr lang="en-US" b="1" dirty="0">
                <a:solidFill>
                  <a:srgbClr val="3C4043"/>
                </a:solidFill>
              </a:rPr>
              <a:t>improve</a:t>
            </a:r>
            <a:r>
              <a:rPr lang="en-US" dirty="0">
                <a:solidFill>
                  <a:srgbClr val="3C4043"/>
                </a:solidFill>
              </a:rPr>
              <a:t> my </a:t>
            </a:r>
            <a:r>
              <a:rPr lang="en-US" i="1" dirty="0">
                <a:solidFill>
                  <a:srgbClr val="3C4043"/>
                </a:solidFill>
              </a:rPr>
              <a:t>condition</a:t>
            </a:r>
            <a:r>
              <a:rPr lang="en-US" dirty="0">
                <a:solidFill>
                  <a:srgbClr val="3C4043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92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C33BA6-41C7-493D-AAC7-92CF8D287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2412C-BBEF-47DC-8730-A29BF943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F9107-DC8F-4E41-830E-243FF4D67646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cales of justice">
            <a:extLst>
              <a:ext uri="{FF2B5EF4-FFF2-40B4-BE49-F238E27FC236}">
                <a16:creationId xmlns:a16="http://schemas.microsoft.com/office/drawing/2014/main" id="{20A153AB-EB2B-4CD8-9BAF-ABF4A0725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468" y="2514600"/>
            <a:ext cx="914400" cy="914400"/>
          </a:xfrm>
          <a:prstGeom prst="rect">
            <a:avLst/>
          </a:prstGeom>
        </p:spPr>
      </p:pic>
      <p:pic>
        <p:nvPicPr>
          <p:cNvPr id="11" name="Graphic 10" descr="Bar graph with upward trend">
            <a:extLst>
              <a:ext uri="{FF2B5EF4-FFF2-40B4-BE49-F238E27FC236}">
                <a16:creationId xmlns:a16="http://schemas.microsoft.com/office/drawing/2014/main" id="{F4523B3F-B01F-42A4-8E0C-88A8276A9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0590" y="2514600"/>
            <a:ext cx="914400" cy="914400"/>
          </a:xfrm>
          <a:prstGeom prst="rect">
            <a:avLst/>
          </a:prstGeom>
        </p:spPr>
      </p:pic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C397F699-135E-45B0-BD0B-802741559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4712" y="2514600"/>
            <a:ext cx="914400" cy="914400"/>
          </a:xfrm>
          <a:prstGeom prst="rect">
            <a:avLst/>
          </a:prstGeom>
        </p:spPr>
      </p:pic>
      <p:pic>
        <p:nvPicPr>
          <p:cNvPr id="15" name="Graphic 14" descr="Medal">
            <a:extLst>
              <a:ext uri="{FF2B5EF4-FFF2-40B4-BE49-F238E27FC236}">
                <a16:creationId xmlns:a16="http://schemas.microsoft.com/office/drawing/2014/main" id="{49140CDB-DEE5-4079-81EE-9D67F3379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8834" y="2514600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800222-5628-4B39-86D4-FB6294A8C0B3}"/>
              </a:ext>
            </a:extLst>
          </p:cNvPr>
          <p:cNvSpPr/>
          <p:nvPr/>
        </p:nvSpPr>
        <p:spPr>
          <a:xfrm>
            <a:off x="1026388" y="3710370"/>
            <a:ext cx="219456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C567A"/>
                </a:solidFill>
              </a:rPr>
              <a:t>Work-Life Balance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FDF902-DE4A-4DF1-B05E-DF5661E44722}"/>
              </a:ext>
            </a:extLst>
          </p:cNvPr>
          <p:cNvSpPr/>
          <p:nvPr/>
        </p:nvSpPr>
        <p:spPr>
          <a:xfrm>
            <a:off x="3530510" y="3710368"/>
            <a:ext cx="219456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C567A"/>
                </a:solidFill>
              </a:rPr>
              <a:t>Continual Improvement, Kaizen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540212-0F86-4980-92D2-B2BC75780243}"/>
              </a:ext>
            </a:extLst>
          </p:cNvPr>
          <p:cNvSpPr/>
          <p:nvPr/>
        </p:nvSpPr>
        <p:spPr>
          <a:xfrm>
            <a:off x="6034224" y="3710368"/>
            <a:ext cx="219456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C567A"/>
                </a:solidFill>
              </a:rPr>
              <a:t>Ikigai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D3C571-D817-4226-BD32-A28A7837E9D6}"/>
              </a:ext>
            </a:extLst>
          </p:cNvPr>
          <p:cNvSpPr/>
          <p:nvPr/>
        </p:nvSpPr>
        <p:spPr>
          <a:xfrm>
            <a:off x="8538754" y="3710368"/>
            <a:ext cx="2194560" cy="391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C567A"/>
                </a:solidFill>
              </a:rPr>
              <a:t>Portfolio, Portfolio Career, Work-Life Integration</a:t>
            </a:r>
          </a:p>
        </p:txBody>
      </p:sp>
    </p:spTree>
    <p:extLst>
      <p:ext uri="{BB962C8B-B14F-4D97-AF65-F5344CB8AC3E}">
        <p14:creationId xmlns:p14="http://schemas.microsoft.com/office/powerpoint/2010/main" val="313918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Work-life balance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796211"/>
          </a:xfrm>
        </p:spPr>
        <p:txBody>
          <a:bodyPr>
            <a:normAutofit/>
          </a:bodyPr>
          <a:lstStyle/>
          <a:p>
            <a:r>
              <a:rPr lang="en-US" sz="1400" dirty="0"/>
              <a:t>A concept that describes the prototype of splitting one's time and energy between work and other important aspects of their life.</a:t>
            </a:r>
          </a:p>
          <a:p>
            <a:r>
              <a:rPr lang="en-US" sz="1400" dirty="0"/>
              <a:t>It is the state of equilibrium in which demands of personal life, professional life, and family life are equal.</a:t>
            </a:r>
          </a:p>
          <a:p>
            <a:r>
              <a:rPr lang="en-US" sz="1400" dirty="0"/>
              <a:t>Areas of life other than work–life can include personal interests, family and social or leisure activities.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Let go of perfectionism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Unplug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Exercise and meditate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Limit time-wasting activities and people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Change the structure of your life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Start small. Build from there.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3BB14-1010-4BED-8984-6B11790920B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aslow's Hierarchy of Needs | Simply Psychology">
            <a:extLst>
              <a:ext uri="{FF2B5EF4-FFF2-40B4-BE49-F238E27FC236}">
                <a16:creationId xmlns:a16="http://schemas.microsoft.com/office/drawing/2014/main" id="{6767E29C-A7E9-4A30-881C-114205818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r="2612"/>
          <a:stretch/>
        </p:blipFill>
        <p:spPr bwMode="auto">
          <a:xfrm>
            <a:off x="3903209" y="2491246"/>
            <a:ext cx="4376057" cy="26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4049BB-7A09-417F-827F-0807501EA3BB}"/>
              </a:ext>
            </a:extLst>
          </p:cNvPr>
          <p:cNvSpPr/>
          <p:nvPr/>
        </p:nvSpPr>
        <p:spPr>
          <a:xfrm>
            <a:off x="4365080" y="1935554"/>
            <a:ext cx="3461657" cy="502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2C567A"/>
                </a:solidFill>
              </a:rPr>
              <a:t>Maslow’s Hierarchy of Needs</a:t>
            </a:r>
          </a:p>
        </p:txBody>
      </p:sp>
      <p:pic>
        <p:nvPicPr>
          <p:cNvPr id="19" name="Picture Placeholder 18" descr="Bookmark">
            <a:extLst>
              <a:ext uri="{FF2B5EF4-FFF2-40B4-BE49-F238E27FC236}">
                <a16:creationId xmlns:a16="http://schemas.microsoft.com/office/drawing/2014/main" id="{54EDC280-B131-4251-BE31-1A879FEA85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21" name="Picture Placeholder 20" descr="Checkmark">
            <a:extLst>
              <a:ext uri="{FF2B5EF4-FFF2-40B4-BE49-F238E27FC236}">
                <a16:creationId xmlns:a16="http://schemas.microsoft.com/office/drawing/2014/main" id="{7F4288E5-9B73-4B65-97F3-342775F86CE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63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Continual improvement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796211"/>
          </a:xfrm>
        </p:spPr>
        <p:txBody>
          <a:bodyPr>
            <a:normAutofit/>
          </a:bodyPr>
          <a:lstStyle/>
          <a:p>
            <a:r>
              <a:rPr lang="en-US" sz="1400" dirty="0"/>
              <a:t>The ongoing improvement of products, services or processes through incremental and breakthrough improvements.</a:t>
            </a:r>
          </a:p>
          <a:p>
            <a:r>
              <a:rPr lang="en-US" sz="1400" dirty="0"/>
              <a:t>Delivery (customer valued) processes are constantly evaluated and improved in the light of their efficiency, effectiveness and flexibility.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PDCA Cycle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Plan</a:t>
            </a:r>
            <a:r>
              <a:rPr lang="en-US" sz="1400" dirty="0"/>
              <a:t>: Identify an opportunity and plan for change.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Do</a:t>
            </a:r>
            <a:r>
              <a:rPr lang="en-US" sz="1400" dirty="0"/>
              <a:t>: Implement the change on a small scale.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Check</a:t>
            </a:r>
            <a:r>
              <a:rPr lang="en-US" sz="1400" dirty="0"/>
              <a:t>: Use data to analyze the results of the change and determine whether it made a difference.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Act</a:t>
            </a:r>
            <a:r>
              <a:rPr lang="en-US" sz="1400" dirty="0"/>
              <a:t>: If the change was successful, implement it on a wider scale and continuously assess your results. If the change did not work, begin the cycle again.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3BB14-1010-4BED-8984-6B11790920B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963D6A-7A3F-4CE6-A1F0-BFFE1C036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" r="1236"/>
          <a:stretch/>
        </p:blipFill>
        <p:spPr>
          <a:xfrm>
            <a:off x="3918857" y="1613427"/>
            <a:ext cx="4336869" cy="438980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1B8546C-3A9A-41DA-8962-0ABDB8DD1361}"/>
              </a:ext>
            </a:extLst>
          </p:cNvPr>
          <p:cNvSpPr/>
          <p:nvPr/>
        </p:nvSpPr>
        <p:spPr>
          <a:xfrm>
            <a:off x="5447625" y="3316447"/>
            <a:ext cx="1287226" cy="1142907"/>
          </a:xfrm>
          <a:prstGeom prst="ellipse">
            <a:avLst/>
          </a:prstGeom>
          <a:solidFill>
            <a:schemeClr val="bg1"/>
          </a:solidFill>
          <a:ln>
            <a:solidFill>
              <a:srgbClr val="2C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Quality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22705F-2037-460C-B8FC-C0F9231A1A8E}"/>
              </a:ext>
            </a:extLst>
          </p:cNvPr>
          <p:cNvSpPr/>
          <p:nvPr/>
        </p:nvSpPr>
        <p:spPr>
          <a:xfrm>
            <a:off x="4558937" y="4494344"/>
            <a:ext cx="1519238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Process 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Process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915B70-B2AA-4DDF-9551-9DDC809B14E6}"/>
              </a:ext>
            </a:extLst>
          </p:cNvPr>
          <p:cNvSpPr/>
          <p:nvPr/>
        </p:nvSpPr>
        <p:spPr>
          <a:xfrm>
            <a:off x="4558937" y="2355513"/>
            <a:ext cx="1519238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Vision &amp; 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Deliverables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D2C243-871D-4AE3-B5CB-0988979321ED}"/>
              </a:ext>
            </a:extLst>
          </p:cNvPr>
          <p:cNvSpPr/>
          <p:nvPr/>
        </p:nvSpPr>
        <p:spPr>
          <a:xfrm>
            <a:off x="6169181" y="4597328"/>
            <a:ext cx="1609877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Compelling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Shared goals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CC437E-21F6-4BF3-ADA8-0B1697C71853}"/>
              </a:ext>
            </a:extLst>
          </p:cNvPr>
          <p:cNvSpPr/>
          <p:nvPr/>
        </p:nvSpPr>
        <p:spPr>
          <a:xfrm>
            <a:off x="6214500" y="2153632"/>
            <a:ext cx="1519238" cy="822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Performance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Management purposes</a:t>
            </a:r>
          </a:p>
        </p:txBody>
      </p:sp>
      <p:pic>
        <p:nvPicPr>
          <p:cNvPr id="27" name="Picture Placeholder 26" descr="Bookmark">
            <a:extLst>
              <a:ext uri="{FF2B5EF4-FFF2-40B4-BE49-F238E27FC236}">
                <a16:creationId xmlns:a16="http://schemas.microsoft.com/office/drawing/2014/main" id="{64C10D4E-C0B6-4DDD-AC65-F9FF509ACD8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29" name="Picture Placeholder 28" descr="Circles with arrows">
            <a:extLst>
              <a:ext uri="{FF2B5EF4-FFF2-40B4-BE49-F238E27FC236}">
                <a16:creationId xmlns:a16="http://schemas.microsoft.com/office/drawing/2014/main" id="{736BD3D1-BE95-4D28-B9D4-047C2CE4549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101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  <p:bldP spid="16" grpId="0" animBg="1"/>
      <p:bldP spid="17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Kaizen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Definition &amp;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796211"/>
          </a:xfrm>
        </p:spPr>
        <p:txBody>
          <a:bodyPr>
            <a:normAutofit/>
          </a:bodyPr>
          <a:lstStyle/>
          <a:p>
            <a:r>
              <a:rPr lang="en-US" sz="1400" b="1" dirty="0"/>
              <a:t> </a:t>
            </a:r>
            <a:r>
              <a:rPr lang="ja-JP" altLang="en-US" b="1" dirty="0"/>
              <a:t>改善</a:t>
            </a:r>
            <a:endParaRPr lang="en-US" altLang="ja-JP" b="1" dirty="0"/>
          </a:p>
          <a:p>
            <a:r>
              <a:rPr lang="en-US" sz="1400" dirty="0"/>
              <a:t>kai (change) + </a:t>
            </a:r>
            <a:r>
              <a:rPr lang="en-US" sz="1400" dirty="0" err="1"/>
              <a:t>zen</a:t>
            </a:r>
            <a:r>
              <a:rPr lang="en-US" sz="1400" dirty="0"/>
              <a:t> (good) = improvement</a:t>
            </a:r>
          </a:p>
          <a:p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Feedback</a:t>
            </a:r>
            <a:r>
              <a:rPr lang="en-US" sz="1400" dirty="0"/>
              <a:t>: (self) reflection of processes.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Efficiency</a:t>
            </a:r>
            <a:r>
              <a:rPr lang="en-US" sz="1400" dirty="0"/>
              <a:t>: identification, reduction, and elimination of suboptimal processes.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Evolution</a:t>
            </a:r>
            <a:r>
              <a:rPr lang="en-US" sz="1400" dirty="0"/>
              <a:t>: incremental, continual steps rather than giant leaps.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Improvements are based on many small changes rather than the radical changes.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The ideas come from the workers themselves.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Small improvements are less likely to require major capital investment than major process changes.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All employees should continually be seeking ways to improve their own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It helps encourage workers to take ownership for their work, and can help reinforce team working, thereby improving worker motivation.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3BB14-1010-4BED-8984-6B11790920B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3EF0BB-6FEE-490B-8B90-2CF8DDB784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 descr="What is Kaizen (continuous improvement)? - Definition from WhatIs.com">
            <a:extLst>
              <a:ext uri="{FF2B5EF4-FFF2-40B4-BE49-F238E27FC236}">
                <a16:creationId xmlns:a16="http://schemas.microsoft.com/office/drawing/2014/main" id="{7405FA21-17D9-4C57-9231-5497A8FF5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2463" r="12983" b="14286"/>
          <a:stretch/>
        </p:blipFill>
        <p:spPr bwMode="auto">
          <a:xfrm>
            <a:off x="3896698" y="1630018"/>
            <a:ext cx="4424363" cy="43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Placeholder 15" descr="Bookmark">
            <a:extLst>
              <a:ext uri="{FF2B5EF4-FFF2-40B4-BE49-F238E27FC236}">
                <a16:creationId xmlns:a16="http://schemas.microsoft.com/office/drawing/2014/main" id="{8BB3BB14-A014-4611-B008-EB9DEB71B2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18" name="Picture Placeholder 17" descr="Unlock">
            <a:extLst>
              <a:ext uri="{FF2B5EF4-FFF2-40B4-BE49-F238E27FC236}">
                <a16:creationId xmlns:a16="http://schemas.microsoft.com/office/drawing/2014/main" id="{2227BA37-AA15-4A4E-AAC7-CA18233DA3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60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F5180D1-DD8A-47B8-92B1-9BAF8A1BE8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46D8FE-CFE1-4750-B03E-4AF07EE0390F}"/>
              </a:ext>
            </a:extLst>
          </p:cNvPr>
          <p:cNvSpPr/>
          <p:nvPr/>
        </p:nvSpPr>
        <p:spPr>
          <a:xfrm>
            <a:off x="3892993" y="1630017"/>
            <a:ext cx="4415188" cy="43732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11272-7CE0-40FC-861C-289E0B5E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0" t="-360" r="4454" b="1025"/>
          <a:stretch/>
        </p:blipFill>
        <p:spPr>
          <a:xfrm>
            <a:off x="3892993" y="1867989"/>
            <a:ext cx="4415188" cy="3843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ikigai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Definition &amp;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796211"/>
          </a:xfrm>
        </p:spPr>
        <p:txBody>
          <a:bodyPr>
            <a:normAutofit/>
          </a:bodyPr>
          <a:lstStyle/>
          <a:p>
            <a:r>
              <a:rPr lang="en-US" sz="1400" b="1" dirty="0"/>
              <a:t> </a:t>
            </a:r>
            <a:r>
              <a:rPr lang="ja-JP" altLang="en-US" b="1" dirty="0"/>
              <a:t>生き甲斐</a:t>
            </a:r>
            <a:endParaRPr lang="en-US" altLang="ja-JP" b="1" dirty="0"/>
          </a:p>
          <a:p>
            <a:r>
              <a:rPr lang="en-US" sz="1400" dirty="0" err="1"/>
              <a:t>iki</a:t>
            </a:r>
            <a:r>
              <a:rPr lang="en-US" sz="1400" dirty="0"/>
              <a:t> (to live) + gai (reason) = a reason for being</a:t>
            </a:r>
          </a:p>
          <a:p>
            <a:endParaRPr lang="en-US" sz="1400" dirty="0"/>
          </a:p>
          <a:p>
            <a:r>
              <a:rPr lang="en-US" sz="1400" dirty="0"/>
              <a:t>A direction or purpose in life which makes one's life worthwhile, and towards which an individual takes spontaneous and willing actions giving them satisfaction and a sense of meaning to life.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10 helpful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Stay active and don’t retire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Leave urgency behind and adopt a slower pace of life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Only eat until you are 80 per cent full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Surround yourself with good friends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Get in shape through daily, gentle exercise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Smile and acknowledge people around you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Reconnect with nature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Give thanks to anything that brightens our day and makes us feel alive.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Live in the moment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/>
              <a:t>Follow your ikigai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3BB14-1010-4BED-8984-6B11790920B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18" descr="Bookmark">
            <a:extLst>
              <a:ext uri="{FF2B5EF4-FFF2-40B4-BE49-F238E27FC236}">
                <a16:creationId xmlns:a16="http://schemas.microsoft.com/office/drawing/2014/main" id="{A922E34D-3792-48B0-B94E-6D1D856AE54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30" name="Picture Placeholder 29" descr="Checklist">
            <a:extLst>
              <a:ext uri="{FF2B5EF4-FFF2-40B4-BE49-F238E27FC236}">
                <a16:creationId xmlns:a16="http://schemas.microsoft.com/office/drawing/2014/main" id="{EB0D2B03-3D0C-4BCB-BCBD-7DEA89B529A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537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796211"/>
          </a:xfrm>
        </p:spPr>
        <p:txBody>
          <a:bodyPr>
            <a:normAutofit/>
          </a:bodyPr>
          <a:lstStyle/>
          <a:p>
            <a:r>
              <a:rPr lang="en-US" sz="1400" dirty="0"/>
              <a:t>A compilation of materials that exemplifies your beliefs, skills, qualifications, education, training and experiences. It provides insight into your personality and work ethic.</a:t>
            </a:r>
          </a:p>
          <a:p>
            <a:r>
              <a:rPr lang="en-US" sz="1400" dirty="0"/>
              <a:t>A collection of their best work intended to showcase one's style or method of work. It serves as a proof of one's skills, abilities, and potential in the future.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Portfolio career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A career that incorporates lots of different industries, roles, jobs, skills, and interests.</a:t>
            </a:r>
          </a:p>
          <a:p>
            <a:r>
              <a:rPr lang="en-US" sz="1400" i="1" dirty="0"/>
              <a:t>Work-Life Integration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Skillset diversity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Innovation and experimentation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Personal branding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Broader experience range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Comprehensive services to clients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3BB14-1010-4BED-8984-6B11790920BF}"/>
              </a:ext>
            </a:extLst>
          </p:cNvPr>
          <p:cNvSpPr/>
          <p:nvPr/>
        </p:nvSpPr>
        <p:spPr>
          <a:xfrm>
            <a:off x="264994" y="6129167"/>
            <a:ext cx="1645920" cy="653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4B7A87-D885-4A5F-9361-8A18BAA39F28}"/>
              </a:ext>
            </a:extLst>
          </p:cNvPr>
          <p:cNvSpPr/>
          <p:nvPr/>
        </p:nvSpPr>
        <p:spPr>
          <a:xfrm>
            <a:off x="4915104" y="1755239"/>
            <a:ext cx="2361792" cy="2353589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Work &amp; Career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265331-2265-4F16-9120-69533F8D7AB7}"/>
              </a:ext>
            </a:extLst>
          </p:cNvPr>
          <p:cNvSpPr/>
          <p:nvPr/>
        </p:nvSpPr>
        <p:spPr>
          <a:xfrm>
            <a:off x="3937214" y="2641830"/>
            <a:ext cx="2361792" cy="2353589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Home &amp; 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Family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85234E-0442-4208-B412-CD4C75ED5A22}"/>
              </a:ext>
            </a:extLst>
          </p:cNvPr>
          <p:cNvSpPr/>
          <p:nvPr/>
        </p:nvSpPr>
        <p:spPr>
          <a:xfrm>
            <a:off x="4915104" y="3528419"/>
            <a:ext cx="2361792" cy="2353589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Community &amp; Connecting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44F82B-0AE6-41D6-8908-8FFF1371BB52}"/>
              </a:ext>
            </a:extLst>
          </p:cNvPr>
          <p:cNvSpPr/>
          <p:nvPr/>
        </p:nvSpPr>
        <p:spPr>
          <a:xfrm>
            <a:off x="5875412" y="2641829"/>
            <a:ext cx="2361792" cy="235358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chemeClr val="tx1"/>
                </a:solidFill>
              </a:rPr>
              <a:t>Wellbeing &amp;</a:t>
            </a:r>
          </a:p>
          <a:p>
            <a:pPr algn="r"/>
            <a:r>
              <a:rPr lang="en-US" sz="1600" b="1" dirty="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1B448-F8F9-4B14-9C88-BB19DE4D0E79}"/>
              </a:ext>
            </a:extLst>
          </p:cNvPr>
          <p:cNvSpPr/>
          <p:nvPr/>
        </p:nvSpPr>
        <p:spPr>
          <a:xfrm>
            <a:off x="4915104" y="2635265"/>
            <a:ext cx="2361792" cy="23535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Work-Life Integration</a:t>
            </a:r>
          </a:p>
        </p:txBody>
      </p:sp>
      <p:pic>
        <p:nvPicPr>
          <p:cNvPr id="21" name="Picture Placeholder 20" descr="Bookmark">
            <a:extLst>
              <a:ext uri="{FF2B5EF4-FFF2-40B4-BE49-F238E27FC236}">
                <a16:creationId xmlns:a16="http://schemas.microsoft.com/office/drawing/2014/main" id="{5FB13956-0953-4418-95D0-51C697EB9AC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8" b="158"/>
          <a:stretch>
            <a:fillRect/>
          </a:stretch>
        </p:blipFill>
        <p:spPr/>
      </p:pic>
      <p:pic>
        <p:nvPicPr>
          <p:cNvPr id="24" name="Picture Placeholder 23" descr="Presentation with bar chart">
            <a:extLst>
              <a:ext uri="{FF2B5EF4-FFF2-40B4-BE49-F238E27FC236}">
                <a16:creationId xmlns:a16="http://schemas.microsoft.com/office/drawing/2014/main" id="{BD6A8704-F125-4B28-A80F-3974C18645E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8" b="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171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build="p"/>
      <p:bldP spid="8" grpId="0" build="p"/>
      <p:bldP spid="6" grpId="0" build="p"/>
      <p:bldP spid="10" grpId="0" animBg="1"/>
      <p:bldP spid="15" grpId="0" animBg="1"/>
      <p:bldP spid="16" grpId="0" animBg="1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dcmitype/"/>
    <ds:schemaRef ds:uri="http://schemas.microsoft.com/office/2006/documentManagement/types"/>
    <ds:schemaRef ds:uri="http://purl.org/dc/elements/1.1/"/>
    <ds:schemaRef ds:uri="71af3243-3dd4-4a8d-8c0d-dd76da1f02a5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2636</Words>
  <Application>Microsoft Office PowerPoint</Application>
  <PresentationFormat>Widescreen</PresentationFormat>
  <Paragraphs>432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Corbel</vt:lpstr>
      <vt:lpstr>Office Theme</vt:lpstr>
      <vt:lpstr>The capital project</vt:lpstr>
      <vt:lpstr>Problem Statements</vt:lpstr>
      <vt:lpstr>PROBLEM STATEMENTS</vt:lpstr>
      <vt:lpstr>foundational concepts</vt:lpstr>
      <vt:lpstr>Work-life balance</vt:lpstr>
      <vt:lpstr>Continual improvement</vt:lpstr>
      <vt:lpstr>Kaizen</vt:lpstr>
      <vt:lpstr>ikigai</vt:lpstr>
      <vt:lpstr>Portfolio</vt:lpstr>
      <vt:lpstr>Background</vt:lpstr>
      <vt:lpstr>capital project</vt:lpstr>
      <vt:lpstr>capital Asset</vt:lpstr>
      <vt:lpstr>Positive psychological capital</vt:lpstr>
      <vt:lpstr>Positive psychology</vt:lpstr>
      <vt:lpstr>psychological Capital</vt:lpstr>
      <vt:lpstr>Capital  Breakdown</vt:lpstr>
      <vt:lpstr>INTRODUCTION</vt:lpstr>
      <vt:lpstr>The capital project</vt:lpstr>
      <vt:lpstr>systems</vt:lpstr>
      <vt:lpstr>Project</vt:lpstr>
      <vt:lpstr>Cycle &amp; Circle</vt:lpstr>
      <vt:lpstr>The Capital Project Ecosystem</vt:lpstr>
      <vt:lpstr>Vision &amp; Mission</vt:lpstr>
      <vt:lpstr>Core values</vt:lpstr>
      <vt:lpstr>5w+1h analysis</vt:lpstr>
      <vt:lpstr>team</vt:lpstr>
      <vt:lpstr>Milestones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2020-04-05T02:25:55Z</dcterms:created>
  <dcterms:modified xsi:type="dcterms:W3CDTF">2020-04-05T14:55:34Z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1bc0f418-96a4-4caf-9d7c-ccc5ec7f9d91_Enabled">
    <vt:lpwstr>True</vt:lpwstr>
  </property>
  <property fmtid="{D5CDD505-2E9C-101B-9397-08002B2CF9AE}" pid="4" name="MSIP_Label_1bc0f418-96a4-4caf-9d7c-ccc5ec7f9d91_SiteId">
    <vt:lpwstr>e0793d39-0939-496d-b129-198edd916feb</vt:lpwstr>
  </property>
  <property fmtid="{D5CDD505-2E9C-101B-9397-08002B2CF9AE}" pid="5" name="MSIP_Label_1bc0f418-96a4-4caf-9d7c-ccc5ec7f9d91_Owner">
    <vt:lpwstr>b.rengkung@accenture.com</vt:lpwstr>
  </property>
  <property fmtid="{D5CDD505-2E9C-101B-9397-08002B2CF9AE}" pid="6" name="MSIP_Label_1bc0f418-96a4-4caf-9d7c-ccc5ec7f9d91_SetDate">
    <vt:lpwstr>2020-04-05T02:26:07.4059746Z</vt:lpwstr>
  </property>
  <property fmtid="{D5CDD505-2E9C-101B-9397-08002B2CF9AE}" pid="7" name="MSIP_Label_1bc0f418-96a4-4caf-9d7c-ccc5ec7f9d91_Name">
    <vt:lpwstr>Unrestricted</vt:lpwstr>
  </property>
  <property fmtid="{D5CDD505-2E9C-101B-9397-08002B2CF9AE}" pid="8" name="MSIP_Label_1bc0f418-96a4-4caf-9d7c-ccc5ec7f9d91_Application">
    <vt:lpwstr>Microsoft Azure Information Protection</vt:lpwstr>
  </property>
  <property fmtid="{D5CDD505-2E9C-101B-9397-08002B2CF9AE}" pid="9" name="MSIP_Label_1bc0f418-96a4-4caf-9d7c-ccc5ec7f9d91_ActionId">
    <vt:lpwstr>98a8d3c5-7fd2-442d-8cc7-9661fa18a095</vt:lpwstr>
  </property>
  <property fmtid="{D5CDD505-2E9C-101B-9397-08002B2CF9AE}" pid="10" name="MSIP_Label_1bc0f418-96a4-4caf-9d7c-ccc5ec7f9d91_Extended_MSFT_Method">
    <vt:lpwstr>Manual</vt:lpwstr>
  </property>
  <property fmtid="{D5CDD505-2E9C-101B-9397-08002B2CF9AE}" pid="11" name="Sensitivity">
    <vt:lpwstr>Unrestricted</vt:lpwstr>
  </property>
</Properties>
</file>